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6"/>
  </p:notesMasterIdLst>
  <p:handoutMasterIdLst>
    <p:handoutMasterId r:id="rId37"/>
  </p:handoutMasterIdLst>
  <p:sldIdLst>
    <p:sldId id="335" r:id="rId5"/>
    <p:sldId id="358" r:id="rId6"/>
    <p:sldId id="365" r:id="rId7"/>
    <p:sldId id="366" r:id="rId8"/>
    <p:sldId id="364" r:id="rId9"/>
    <p:sldId id="367" r:id="rId10"/>
    <p:sldId id="338" r:id="rId11"/>
    <p:sldId id="342" r:id="rId12"/>
    <p:sldId id="369" r:id="rId13"/>
    <p:sldId id="344" r:id="rId14"/>
    <p:sldId id="377" r:id="rId15"/>
    <p:sldId id="378" r:id="rId16"/>
    <p:sldId id="380" r:id="rId17"/>
    <p:sldId id="379" r:id="rId18"/>
    <p:sldId id="372" r:id="rId19"/>
    <p:sldId id="374" r:id="rId20"/>
    <p:sldId id="359" r:id="rId21"/>
    <p:sldId id="345" r:id="rId22"/>
    <p:sldId id="346" r:id="rId23"/>
    <p:sldId id="373" r:id="rId24"/>
    <p:sldId id="349" r:id="rId25"/>
    <p:sldId id="347" r:id="rId26"/>
    <p:sldId id="350" r:id="rId27"/>
    <p:sldId id="353" r:id="rId28"/>
    <p:sldId id="375" r:id="rId29"/>
    <p:sldId id="376" r:id="rId30"/>
    <p:sldId id="370" r:id="rId31"/>
    <p:sldId id="339" r:id="rId32"/>
    <p:sldId id="352" r:id="rId33"/>
    <p:sldId id="371" r:id="rId34"/>
    <p:sldId id="357" r:id="rId35"/>
  </p:sldIdLst>
  <p:sldSz cx="9144000" cy="6858000" type="screen4x3"/>
  <p:notesSz cx="6669088" cy="9926638"/>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FD77"/>
    <a:srgbClr val="B1D69E"/>
    <a:srgbClr val="AFDA9A"/>
    <a:srgbClr val="A9DD97"/>
    <a:srgbClr val="ACD79D"/>
    <a:srgbClr val="F8FBB5"/>
    <a:srgbClr val="F2F87C"/>
    <a:srgbClr val="F8F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80773-EE87-4130-B23B-36E054B9A23A}" v="332" dt="2025-09-10T13:59:01.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Archer" userId="fa9d5e00-d7ac-4db5-bf4a-e1e99c93343c" providerId="ADAL" clId="{CD6852D9-F685-4E6B-90AA-2F096794A0E1}"/>
    <pc:docChg chg="custSel addSld delSld modSld sldOrd modNotesMaster modHandout">
      <pc:chgData name="R. Archer" userId="fa9d5e00-d7ac-4db5-bf4a-e1e99c93343c" providerId="ADAL" clId="{CD6852D9-F685-4E6B-90AA-2F096794A0E1}" dt="2025-09-12T07:59:15.146" v="682" actId="20577"/>
      <pc:docMkLst>
        <pc:docMk/>
      </pc:docMkLst>
      <pc:sldChg chg="addSp delSp modSp mod">
        <pc:chgData name="R. Archer" userId="fa9d5e00-d7ac-4db5-bf4a-e1e99c93343c" providerId="ADAL" clId="{CD6852D9-F685-4E6B-90AA-2F096794A0E1}" dt="2025-09-10T12:03:51.829" v="297" actId="1076"/>
        <pc:sldMkLst>
          <pc:docMk/>
          <pc:sldMk cId="0" sldId="335"/>
        </pc:sldMkLst>
        <pc:picChg chg="add mod">
          <ac:chgData name="R. Archer" userId="fa9d5e00-d7ac-4db5-bf4a-e1e99c93343c" providerId="ADAL" clId="{CD6852D9-F685-4E6B-90AA-2F096794A0E1}" dt="2025-09-10T12:03:51.829" v="297" actId="1076"/>
          <ac:picMkLst>
            <pc:docMk/>
            <pc:sldMk cId="0" sldId="335"/>
            <ac:picMk id="16" creationId="{6B1FED91-9A64-E8C0-5BCC-A707AC44C13C}"/>
          </ac:picMkLst>
        </pc:picChg>
      </pc:sldChg>
      <pc:sldChg chg="modSp mod modAnim">
        <pc:chgData name="R. Archer" userId="fa9d5e00-d7ac-4db5-bf4a-e1e99c93343c" providerId="ADAL" clId="{CD6852D9-F685-4E6B-90AA-2F096794A0E1}" dt="2025-09-09T15:38:16.807" v="88"/>
        <pc:sldMkLst>
          <pc:docMk/>
          <pc:sldMk cId="0" sldId="344"/>
        </pc:sldMkLst>
        <pc:spChg chg="mod">
          <ac:chgData name="R. Archer" userId="fa9d5e00-d7ac-4db5-bf4a-e1e99c93343c" providerId="ADAL" clId="{CD6852D9-F685-4E6B-90AA-2F096794A0E1}" dt="2025-09-09T15:38:09.744" v="73" actId="20577"/>
          <ac:spMkLst>
            <pc:docMk/>
            <pc:sldMk cId="0" sldId="344"/>
            <ac:spMk id="2" creationId="{00000000-0000-0000-0000-000000000000}"/>
          </ac:spMkLst>
        </pc:spChg>
        <pc:spChg chg="mod">
          <ac:chgData name="R. Archer" userId="fa9d5e00-d7ac-4db5-bf4a-e1e99c93343c" providerId="ADAL" clId="{CD6852D9-F685-4E6B-90AA-2F096794A0E1}" dt="2025-09-09T15:38:16.807" v="88"/>
          <ac:spMkLst>
            <pc:docMk/>
            <pc:sldMk cId="0" sldId="344"/>
            <ac:spMk id="5" creationId="{00000000-0000-0000-0000-000000000000}"/>
          </ac:spMkLst>
        </pc:spChg>
      </pc:sldChg>
      <pc:sldChg chg="modSp mod">
        <pc:chgData name="R. Archer" userId="fa9d5e00-d7ac-4db5-bf4a-e1e99c93343c" providerId="ADAL" clId="{CD6852D9-F685-4E6B-90AA-2F096794A0E1}" dt="2025-09-10T13:51:27.469" v="335" actId="20577"/>
        <pc:sldMkLst>
          <pc:docMk/>
          <pc:sldMk cId="0" sldId="346"/>
        </pc:sldMkLst>
        <pc:spChg chg="mod">
          <ac:chgData name="R. Archer" userId="fa9d5e00-d7ac-4db5-bf4a-e1e99c93343c" providerId="ADAL" clId="{CD6852D9-F685-4E6B-90AA-2F096794A0E1}" dt="2025-09-10T13:51:27.469" v="335" actId="20577"/>
          <ac:spMkLst>
            <pc:docMk/>
            <pc:sldMk cId="0" sldId="346"/>
            <ac:spMk id="5" creationId="{00000000-0000-0000-0000-000000000000}"/>
          </ac:spMkLst>
        </pc:spChg>
      </pc:sldChg>
      <pc:sldChg chg="modSp mod modAnim">
        <pc:chgData name="R. Archer" userId="fa9d5e00-d7ac-4db5-bf4a-e1e99c93343c" providerId="ADAL" clId="{CD6852D9-F685-4E6B-90AA-2F096794A0E1}" dt="2025-09-10T13:53:35.772" v="535" actId="27636"/>
        <pc:sldMkLst>
          <pc:docMk/>
          <pc:sldMk cId="0" sldId="347"/>
        </pc:sldMkLst>
        <pc:spChg chg="mod">
          <ac:chgData name="R. Archer" userId="fa9d5e00-d7ac-4db5-bf4a-e1e99c93343c" providerId="ADAL" clId="{CD6852D9-F685-4E6B-90AA-2F096794A0E1}" dt="2025-09-10T13:53:35.772" v="535" actId="27636"/>
          <ac:spMkLst>
            <pc:docMk/>
            <pc:sldMk cId="0" sldId="347"/>
            <ac:spMk id="5" creationId="{00000000-0000-0000-0000-000000000000}"/>
          </ac:spMkLst>
        </pc:spChg>
      </pc:sldChg>
      <pc:sldChg chg="modSp mod modAnim">
        <pc:chgData name="R. Archer" userId="fa9d5e00-d7ac-4db5-bf4a-e1e99c93343c" providerId="ADAL" clId="{CD6852D9-F685-4E6B-90AA-2F096794A0E1}" dt="2025-09-10T12:00:59.225" v="296" actId="5793"/>
        <pc:sldMkLst>
          <pc:docMk/>
          <pc:sldMk cId="0" sldId="350"/>
        </pc:sldMkLst>
        <pc:spChg chg="mod">
          <ac:chgData name="R. Archer" userId="fa9d5e00-d7ac-4db5-bf4a-e1e99c93343c" providerId="ADAL" clId="{CD6852D9-F685-4E6B-90AA-2F096794A0E1}" dt="2025-09-09T15:37:48.888" v="48" actId="20577"/>
          <ac:spMkLst>
            <pc:docMk/>
            <pc:sldMk cId="0" sldId="350"/>
            <ac:spMk id="2" creationId="{00000000-0000-0000-0000-000000000000}"/>
          </ac:spMkLst>
        </pc:spChg>
        <pc:spChg chg="mod">
          <ac:chgData name="R. Archer" userId="fa9d5e00-d7ac-4db5-bf4a-e1e99c93343c" providerId="ADAL" clId="{CD6852D9-F685-4E6B-90AA-2F096794A0E1}" dt="2025-09-10T12:00:59.225" v="296" actId="5793"/>
          <ac:spMkLst>
            <pc:docMk/>
            <pc:sldMk cId="0" sldId="350"/>
            <ac:spMk id="5" creationId="{00000000-0000-0000-0000-000000000000}"/>
          </ac:spMkLst>
        </pc:spChg>
      </pc:sldChg>
      <pc:sldChg chg="del">
        <pc:chgData name="R. Archer" userId="fa9d5e00-d7ac-4db5-bf4a-e1e99c93343c" providerId="ADAL" clId="{CD6852D9-F685-4E6B-90AA-2F096794A0E1}" dt="2025-09-10T16:09:26.967" v="655" actId="47"/>
        <pc:sldMkLst>
          <pc:docMk/>
          <pc:sldMk cId="1319944526" sldId="361"/>
        </pc:sldMkLst>
      </pc:sldChg>
      <pc:sldChg chg="modSp mod">
        <pc:chgData name="R. Archer" userId="fa9d5e00-d7ac-4db5-bf4a-e1e99c93343c" providerId="ADAL" clId="{CD6852D9-F685-4E6B-90AA-2F096794A0E1}" dt="2025-09-12T07:59:15.146" v="682" actId="20577"/>
        <pc:sldMkLst>
          <pc:docMk/>
          <pc:sldMk cId="2606192127" sldId="371"/>
        </pc:sldMkLst>
        <pc:spChg chg="mod">
          <ac:chgData name="R. Archer" userId="fa9d5e00-d7ac-4db5-bf4a-e1e99c93343c" providerId="ADAL" clId="{CD6852D9-F685-4E6B-90AA-2F096794A0E1}" dt="2025-09-12T07:59:15.146" v="682" actId="20577"/>
          <ac:spMkLst>
            <pc:docMk/>
            <pc:sldMk cId="2606192127" sldId="371"/>
            <ac:spMk id="7" creationId="{00000000-0000-0000-0000-000000000000}"/>
          </ac:spMkLst>
        </pc:spChg>
      </pc:sldChg>
      <pc:sldChg chg="addSp modSp add mod modAnim">
        <pc:chgData name="R. Archer" userId="fa9d5e00-d7ac-4db5-bf4a-e1e99c93343c" providerId="ADAL" clId="{CD6852D9-F685-4E6B-90AA-2F096794A0E1}" dt="2025-09-10T13:59:22.081" v="550" actId="14100"/>
        <pc:sldMkLst>
          <pc:docMk/>
          <pc:sldMk cId="1046305780" sldId="377"/>
        </pc:sldMkLst>
        <pc:spChg chg="mod">
          <ac:chgData name="R. Archer" userId="fa9d5e00-d7ac-4db5-bf4a-e1e99c93343c" providerId="ADAL" clId="{CD6852D9-F685-4E6B-90AA-2F096794A0E1}" dt="2025-09-10T13:59:07.120" v="545" actId="20577"/>
          <ac:spMkLst>
            <pc:docMk/>
            <pc:sldMk cId="1046305780" sldId="377"/>
            <ac:spMk id="2" creationId="{E254CD9B-10F6-E96F-6C44-7E775A2D6B81}"/>
          </ac:spMkLst>
        </pc:spChg>
        <pc:spChg chg="mod">
          <ac:chgData name="R. Archer" userId="fa9d5e00-d7ac-4db5-bf4a-e1e99c93343c" providerId="ADAL" clId="{CD6852D9-F685-4E6B-90AA-2F096794A0E1}" dt="2025-09-10T13:59:01.983" v="537" actId="20577"/>
          <ac:spMkLst>
            <pc:docMk/>
            <pc:sldMk cId="1046305780" sldId="377"/>
            <ac:spMk id="5" creationId="{886DDD0D-EAB1-60FE-3AEE-DDDB70E25BB2}"/>
          </ac:spMkLst>
        </pc:spChg>
        <pc:picChg chg="add mod">
          <ac:chgData name="R. Archer" userId="fa9d5e00-d7ac-4db5-bf4a-e1e99c93343c" providerId="ADAL" clId="{CD6852D9-F685-4E6B-90AA-2F096794A0E1}" dt="2025-09-10T13:59:22.081" v="550" actId="14100"/>
          <ac:picMkLst>
            <pc:docMk/>
            <pc:sldMk cId="1046305780" sldId="377"/>
            <ac:picMk id="6" creationId="{0205BAD6-27BB-F7AE-8197-2C5F8EF4BAF5}"/>
          </ac:picMkLst>
        </pc:picChg>
      </pc:sldChg>
      <pc:sldChg chg="addSp delSp modSp add mod">
        <pc:chgData name="R. Archer" userId="fa9d5e00-d7ac-4db5-bf4a-e1e99c93343c" providerId="ADAL" clId="{CD6852D9-F685-4E6B-90AA-2F096794A0E1}" dt="2025-09-10T13:59:58.961" v="556" actId="14100"/>
        <pc:sldMkLst>
          <pc:docMk/>
          <pc:sldMk cId="568773843" sldId="378"/>
        </pc:sldMkLst>
        <pc:picChg chg="add mod">
          <ac:chgData name="R. Archer" userId="fa9d5e00-d7ac-4db5-bf4a-e1e99c93343c" providerId="ADAL" clId="{CD6852D9-F685-4E6B-90AA-2F096794A0E1}" dt="2025-09-10T13:59:58.961" v="556" actId="14100"/>
          <ac:picMkLst>
            <pc:docMk/>
            <pc:sldMk cId="568773843" sldId="378"/>
            <ac:picMk id="7" creationId="{73F04852-D1DE-F389-AFDB-267E387033E3}"/>
          </ac:picMkLst>
        </pc:picChg>
      </pc:sldChg>
      <pc:sldChg chg="addSp delSp modSp add mod">
        <pc:chgData name="R. Archer" userId="fa9d5e00-d7ac-4db5-bf4a-e1e99c93343c" providerId="ADAL" clId="{CD6852D9-F685-4E6B-90AA-2F096794A0E1}" dt="2025-09-10T14:01:13.202" v="563" actId="1076"/>
        <pc:sldMkLst>
          <pc:docMk/>
          <pc:sldMk cId="4290471547" sldId="379"/>
        </pc:sldMkLst>
        <pc:picChg chg="add mod">
          <ac:chgData name="R. Archer" userId="fa9d5e00-d7ac-4db5-bf4a-e1e99c93343c" providerId="ADAL" clId="{CD6852D9-F685-4E6B-90AA-2F096794A0E1}" dt="2025-09-10T14:01:13.202" v="563" actId="1076"/>
          <ac:picMkLst>
            <pc:docMk/>
            <pc:sldMk cId="4290471547" sldId="379"/>
            <ac:picMk id="7" creationId="{290908B4-D371-78F4-1956-611D95C15F29}"/>
          </ac:picMkLst>
        </pc:picChg>
      </pc:sldChg>
      <pc:sldChg chg="addSp modSp add mod ord">
        <pc:chgData name="R. Archer" userId="fa9d5e00-d7ac-4db5-bf4a-e1e99c93343c" providerId="ADAL" clId="{CD6852D9-F685-4E6B-90AA-2F096794A0E1}" dt="2025-09-10T14:00:46.203" v="561"/>
        <pc:sldMkLst>
          <pc:docMk/>
          <pc:sldMk cId="730656100" sldId="380"/>
        </pc:sldMkLst>
        <pc:picChg chg="add mod">
          <ac:chgData name="R. Archer" userId="fa9d5e00-d7ac-4db5-bf4a-e1e99c93343c" providerId="ADAL" clId="{CD6852D9-F685-4E6B-90AA-2F096794A0E1}" dt="2025-09-10T14:00:41.298" v="559" actId="14100"/>
          <ac:picMkLst>
            <pc:docMk/>
            <pc:sldMk cId="730656100" sldId="380"/>
            <ac:picMk id="6" creationId="{F9777D8B-3202-FE93-7785-B2F787FD6AB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22F0A-3819-4BFD-ADF2-1E91A5B1920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2CBBC13A-99D6-4739-8AEE-8F6280D41B84}">
      <dgm:prSet phldrT="[Text]"/>
      <dgm:spPr/>
      <dgm:t>
        <a:bodyPr/>
        <a:lstStyle/>
        <a:p>
          <a:r>
            <a:rPr lang="en-GB"/>
            <a:t>Studying A Levels</a:t>
          </a:r>
        </a:p>
      </dgm:t>
    </dgm:pt>
    <dgm:pt modelId="{418BAB2F-D329-4F27-A743-8A103CBDE079}" type="parTrans" cxnId="{C065A6DF-D3A0-47E8-9CB3-56AA54216262}">
      <dgm:prSet/>
      <dgm:spPr/>
      <dgm:t>
        <a:bodyPr/>
        <a:lstStyle/>
        <a:p>
          <a:endParaRPr lang="en-GB"/>
        </a:p>
      </dgm:t>
    </dgm:pt>
    <dgm:pt modelId="{B84FC087-1E0D-4F11-B09D-CFEC4698CC2F}" type="sibTrans" cxnId="{C065A6DF-D3A0-47E8-9CB3-56AA54216262}">
      <dgm:prSet/>
      <dgm:spPr/>
      <dgm:t>
        <a:bodyPr/>
        <a:lstStyle/>
        <a:p>
          <a:endParaRPr lang="en-GB"/>
        </a:p>
      </dgm:t>
    </dgm:pt>
    <dgm:pt modelId="{B30F15B3-D116-44F4-B8E8-2D959B17BB61}">
      <dgm:prSet phldrT="[Text]"/>
      <dgm:spPr/>
      <dgm:t>
        <a:bodyPr/>
        <a:lstStyle/>
        <a:p>
          <a:r>
            <a:rPr lang="en-GB"/>
            <a:t>Hit the ground running</a:t>
          </a:r>
        </a:p>
      </dgm:t>
    </dgm:pt>
    <dgm:pt modelId="{1CA23432-E733-41E9-902C-8214955FB6B7}" type="parTrans" cxnId="{40A0D6BE-BE1D-4370-9409-71DC507C16D1}">
      <dgm:prSet/>
      <dgm:spPr/>
      <dgm:t>
        <a:bodyPr/>
        <a:lstStyle/>
        <a:p>
          <a:endParaRPr lang="en-GB"/>
        </a:p>
      </dgm:t>
    </dgm:pt>
    <dgm:pt modelId="{4B6CBA7A-C67B-462D-BE77-869C826F6020}" type="sibTrans" cxnId="{40A0D6BE-BE1D-4370-9409-71DC507C16D1}">
      <dgm:prSet/>
      <dgm:spPr/>
      <dgm:t>
        <a:bodyPr/>
        <a:lstStyle/>
        <a:p>
          <a:endParaRPr lang="en-GB"/>
        </a:p>
      </dgm:t>
    </dgm:pt>
    <dgm:pt modelId="{8E4318B3-9ABA-49A3-AFB1-7270BFAF76BE}">
      <dgm:prSet phldrT="[Text]"/>
      <dgm:spPr/>
      <dgm:t>
        <a:bodyPr/>
        <a:lstStyle/>
        <a:p>
          <a:r>
            <a:rPr lang="en-GB"/>
            <a:t>Expect it to be hard</a:t>
          </a:r>
        </a:p>
      </dgm:t>
    </dgm:pt>
    <dgm:pt modelId="{8EE5D63F-5FDD-4850-8F9E-E2736F5F3718}" type="parTrans" cxnId="{192199A8-491A-4D92-8793-E008082957A6}">
      <dgm:prSet/>
      <dgm:spPr/>
      <dgm:t>
        <a:bodyPr/>
        <a:lstStyle/>
        <a:p>
          <a:endParaRPr lang="en-GB"/>
        </a:p>
      </dgm:t>
    </dgm:pt>
    <dgm:pt modelId="{9264B199-6029-4C37-8AB1-3ABD6CFD22C0}" type="sibTrans" cxnId="{192199A8-491A-4D92-8793-E008082957A6}">
      <dgm:prSet/>
      <dgm:spPr/>
      <dgm:t>
        <a:bodyPr/>
        <a:lstStyle/>
        <a:p>
          <a:endParaRPr lang="en-GB"/>
        </a:p>
      </dgm:t>
    </dgm:pt>
    <dgm:pt modelId="{E20EFC17-1A02-444A-BC2D-8CF7A9A208F1}">
      <dgm:prSet phldrT="[Text]"/>
      <dgm:spPr/>
      <dgm:t>
        <a:bodyPr/>
        <a:lstStyle/>
        <a:p>
          <a:r>
            <a:rPr lang="en-GB"/>
            <a:t>Be proactive</a:t>
          </a:r>
        </a:p>
      </dgm:t>
    </dgm:pt>
    <dgm:pt modelId="{BC6EACB6-D8C7-4725-A157-DB75B8F488FA}" type="parTrans" cxnId="{A74018F3-872E-4606-B957-9B56324825BB}">
      <dgm:prSet/>
      <dgm:spPr/>
      <dgm:t>
        <a:bodyPr/>
        <a:lstStyle/>
        <a:p>
          <a:endParaRPr lang="en-GB"/>
        </a:p>
      </dgm:t>
    </dgm:pt>
    <dgm:pt modelId="{B4C09B10-980F-4CFE-AA46-FBF8D8926F1C}" type="sibTrans" cxnId="{A74018F3-872E-4606-B957-9B56324825BB}">
      <dgm:prSet/>
      <dgm:spPr/>
      <dgm:t>
        <a:bodyPr/>
        <a:lstStyle/>
        <a:p>
          <a:endParaRPr lang="en-GB"/>
        </a:p>
      </dgm:t>
    </dgm:pt>
    <dgm:pt modelId="{44B555DA-DD65-4D26-9418-4AB1359DDC67}">
      <dgm:prSet phldrT="[Text]"/>
      <dgm:spPr/>
      <dgm:t>
        <a:bodyPr/>
        <a:lstStyle/>
        <a:p>
          <a:r>
            <a:rPr lang="en-GB"/>
            <a:t>Communicate with staff</a:t>
          </a:r>
        </a:p>
      </dgm:t>
    </dgm:pt>
    <dgm:pt modelId="{1867BA9C-5E41-4D5E-98BB-71531DF34227}" type="parTrans" cxnId="{14B8EA0F-9DE9-4631-8D8A-0089EC3A10B0}">
      <dgm:prSet/>
      <dgm:spPr/>
      <dgm:t>
        <a:bodyPr/>
        <a:lstStyle/>
        <a:p>
          <a:endParaRPr lang="en-GB"/>
        </a:p>
      </dgm:t>
    </dgm:pt>
    <dgm:pt modelId="{DB7430B8-CB95-45A6-8452-1C855C8108E1}" type="sibTrans" cxnId="{14B8EA0F-9DE9-4631-8D8A-0089EC3A10B0}">
      <dgm:prSet/>
      <dgm:spPr/>
      <dgm:t>
        <a:bodyPr/>
        <a:lstStyle/>
        <a:p>
          <a:endParaRPr lang="en-GB"/>
        </a:p>
      </dgm:t>
    </dgm:pt>
    <dgm:pt modelId="{40E3A405-7C1D-4594-B0FE-2AA3CCB65E12}">
      <dgm:prSet/>
      <dgm:spPr/>
      <dgm:t>
        <a:bodyPr/>
        <a:lstStyle/>
        <a:p>
          <a:r>
            <a:rPr lang="en-GB"/>
            <a:t>Meet deadlines</a:t>
          </a:r>
        </a:p>
      </dgm:t>
    </dgm:pt>
    <dgm:pt modelId="{53F02CF2-97BE-496A-9F30-6D3A4EF478FD}" type="parTrans" cxnId="{F5EF02E2-B356-4578-A2F5-14E670C8C9A4}">
      <dgm:prSet/>
      <dgm:spPr/>
      <dgm:t>
        <a:bodyPr/>
        <a:lstStyle/>
        <a:p>
          <a:endParaRPr lang="en-GB"/>
        </a:p>
      </dgm:t>
    </dgm:pt>
    <dgm:pt modelId="{720657C7-E732-46C7-9EA8-D1C02AF8A9D9}" type="sibTrans" cxnId="{F5EF02E2-B356-4578-A2F5-14E670C8C9A4}">
      <dgm:prSet/>
      <dgm:spPr/>
      <dgm:t>
        <a:bodyPr/>
        <a:lstStyle/>
        <a:p>
          <a:endParaRPr lang="en-GB"/>
        </a:p>
      </dgm:t>
    </dgm:pt>
    <dgm:pt modelId="{BAAFE6FF-8E5A-4F23-8FD2-878634BDE123}">
      <dgm:prSet/>
      <dgm:spPr/>
      <dgm:t>
        <a:bodyPr/>
        <a:lstStyle/>
        <a:p>
          <a:r>
            <a:rPr lang="en-GB"/>
            <a:t>Re-cap notes</a:t>
          </a:r>
        </a:p>
      </dgm:t>
    </dgm:pt>
    <dgm:pt modelId="{89887E96-2C92-40F1-BFE3-6D507DC49751}" type="parTrans" cxnId="{B23002DA-59A4-41B5-865C-0B7C7A6DFEEC}">
      <dgm:prSet/>
      <dgm:spPr/>
      <dgm:t>
        <a:bodyPr/>
        <a:lstStyle/>
        <a:p>
          <a:endParaRPr lang="en-GB"/>
        </a:p>
      </dgm:t>
    </dgm:pt>
    <dgm:pt modelId="{55F927EC-06A3-4C3E-A6B3-E48A9E544BD0}" type="sibTrans" cxnId="{B23002DA-59A4-41B5-865C-0B7C7A6DFEEC}">
      <dgm:prSet/>
      <dgm:spPr/>
      <dgm:t>
        <a:bodyPr/>
        <a:lstStyle/>
        <a:p>
          <a:endParaRPr lang="en-GB"/>
        </a:p>
      </dgm:t>
    </dgm:pt>
    <dgm:pt modelId="{8A45FF7C-6805-43CE-82FF-63FAF41FE7A6}" type="pres">
      <dgm:prSet presAssocID="{F7922F0A-3819-4BFD-ADF2-1E91A5B19205}" presName="Name0" presStyleCnt="0">
        <dgm:presLayoutVars>
          <dgm:chMax val="1"/>
          <dgm:dir/>
          <dgm:animLvl val="ctr"/>
          <dgm:resizeHandles val="exact"/>
        </dgm:presLayoutVars>
      </dgm:prSet>
      <dgm:spPr/>
    </dgm:pt>
    <dgm:pt modelId="{9F304320-61C0-4F00-9E61-CE807FF187FF}" type="pres">
      <dgm:prSet presAssocID="{2CBBC13A-99D6-4739-8AEE-8F6280D41B84}" presName="centerShape" presStyleLbl="node0" presStyleIdx="0" presStyleCnt="1"/>
      <dgm:spPr/>
    </dgm:pt>
    <dgm:pt modelId="{0F705A03-C864-437D-9031-0E5FA3E2EAFC}" type="pres">
      <dgm:prSet presAssocID="{1CA23432-E733-41E9-902C-8214955FB6B7}" presName="parTrans" presStyleLbl="sibTrans2D1" presStyleIdx="0" presStyleCnt="6"/>
      <dgm:spPr/>
    </dgm:pt>
    <dgm:pt modelId="{D8DF71B4-A316-464C-B8A1-0139C515AC16}" type="pres">
      <dgm:prSet presAssocID="{1CA23432-E733-41E9-902C-8214955FB6B7}" presName="connectorText" presStyleLbl="sibTrans2D1" presStyleIdx="0" presStyleCnt="6"/>
      <dgm:spPr/>
    </dgm:pt>
    <dgm:pt modelId="{893FA72D-E865-4B77-AF8E-0F3D46D1923B}" type="pres">
      <dgm:prSet presAssocID="{B30F15B3-D116-44F4-B8E8-2D959B17BB61}" presName="node" presStyleLbl="node1" presStyleIdx="0" presStyleCnt="6">
        <dgm:presLayoutVars>
          <dgm:bulletEnabled val="1"/>
        </dgm:presLayoutVars>
      </dgm:prSet>
      <dgm:spPr/>
    </dgm:pt>
    <dgm:pt modelId="{141788F3-827D-43B2-9D40-AC2BE060388B}" type="pres">
      <dgm:prSet presAssocID="{8EE5D63F-5FDD-4850-8F9E-E2736F5F3718}" presName="parTrans" presStyleLbl="sibTrans2D1" presStyleIdx="1" presStyleCnt="6"/>
      <dgm:spPr/>
    </dgm:pt>
    <dgm:pt modelId="{AA341706-1FF0-4B78-B517-D9E1C8DC366A}" type="pres">
      <dgm:prSet presAssocID="{8EE5D63F-5FDD-4850-8F9E-E2736F5F3718}" presName="connectorText" presStyleLbl="sibTrans2D1" presStyleIdx="1" presStyleCnt="6"/>
      <dgm:spPr/>
    </dgm:pt>
    <dgm:pt modelId="{63C72D06-D5FA-4F01-8875-21B2782E1DBA}" type="pres">
      <dgm:prSet presAssocID="{8E4318B3-9ABA-49A3-AFB1-7270BFAF76BE}" presName="node" presStyleLbl="node1" presStyleIdx="1" presStyleCnt="6">
        <dgm:presLayoutVars>
          <dgm:bulletEnabled val="1"/>
        </dgm:presLayoutVars>
      </dgm:prSet>
      <dgm:spPr/>
    </dgm:pt>
    <dgm:pt modelId="{84C12718-7507-47BA-BE42-C4AF12AF9CC4}" type="pres">
      <dgm:prSet presAssocID="{BC6EACB6-D8C7-4725-A157-DB75B8F488FA}" presName="parTrans" presStyleLbl="sibTrans2D1" presStyleIdx="2" presStyleCnt="6"/>
      <dgm:spPr/>
    </dgm:pt>
    <dgm:pt modelId="{4AE0219F-1DF4-4E2A-8F39-EAFA95269FEE}" type="pres">
      <dgm:prSet presAssocID="{BC6EACB6-D8C7-4725-A157-DB75B8F488FA}" presName="connectorText" presStyleLbl="sibTrans2D1" presStyleIdx="2" presStyleCnt="6"/>
      <dgm:spPr/>
    </dgm:pt>
    <dgm:pt modelId="{6CD062D7-610B-4906-8941-8F371DE75F05}" type="pres">
      <dgm:prSet presAssocID="{E20EFC17-1A02-444A-BC2D-8CF7A9A208F1}" presName="node" presStyleLbl="node1" presStyleIdx="2" presStyleCnt="6">
        <dgm:presLayoutVars>
          <dgm:bulletEnabled val="1"/>
        </dgm:presLayoutVars>
      </dgm:prSet>
      <dgm:spPr/>
    </dgm:pt>
    <dgm:pt modelId="{F0EBA09B-58A5-41EF-800B-893DE7389C7C}" type="pres">
      <dgm:prSet presAssocID="{1867BA9C-5E41-4D5E-98BB-71531DF34227}" presName="parTrans" presStyleLbl="sibTrans2D1" presStyleIdx="3" presStyleCnt="6"/>
      <dgm:spPr/>
    </dgm:pt>
    <dgm:pt modelId="{B7170133-FA2D-4ED0-AC9B-655082CB5AB5}" type="pres">
      <dgm:prSet presAssocID="{1867BA9C-5E41-4D5E-98BB-71531DF34227}" presName="connectorText" presStyleLbl="sibTrans2D1" presStyleIdx="3" presStyleCnt="6"/>
      <dgm:spPr/>
    </dgm:pt>
    <dgm:pt modelId="{9CCBCD50-D180-4B28-AE16-C33D0CD1CA39}" type="pres">
      <dgm:prSet presAssocID="{44B555DA-DD65-4D26-9418-4AB1359DDC67}" presName="node" presStyleLbl="node1" presStyleIdx="3" presStyleCnt="6">
        <dgm:presLayoutVars>
          <dgm:bulletEnabled val="1"/>
        </dgm:presLayoutVars>
      </dgm:prSet>
      <dgm:spPr/>
    </dgm:pt>
    <dgm:pt modelId="{6F253B96-4835-4CF8-AC81-0942233204FB}" type="pres">
      <dgm:prSet presAssocID="{53F02CF2-97BE-496A-9F30-6D3A4EF478FD}" presName="parTrans" presStyleLbl="sibTrans2D1" presStyleIdx="4" presStyleCnt="6"/>
      <dgm:spPr/>
    </dgm:pt>
    <dgm:pt modelId="{375D22F4-F5E4-4529-929E-3D7FA9B4E9CB}" type="pres">
      <dgm:prSet presAssocID="{53F02CF2-97BE-496A-9F30-6D3A4EF478FD}" presName="connectorText" presStyleLbl="sibTrans2D1" presStyleIdx="4" presStyleCnt="6"/>
      <dgm:spPr/>
    </dgm:pt>
    <dgm:pt modelId="{8650C09A-97AF-43FA-8F98-AC1D434AF381}" type="pres">
      <dgm:prSet presAssocID="{40E3A405-7C1D-4594-B0FE-2AA3CCB65E12}" presName="node" presStyleLbl="node1" presStyleIdx="4" presStyleCnt="6">
        <dgm:presLayoutVars>
          <dgm:bulletEnabled val="1"/>
        </dgm:presLayoutVars>
      </dgm:prSet>
      <dgm:spPr/>
    </dgm:pt>
    <dgm:pt modelId="{4B603F1E-5E27-4ACF-B0A5-214B36ACE768}" type="pres">
      <dgm:prSet presAssocID="{89887E96-2C92-40F1-BFE3-6D507DC49751}" presName="parTrans" presStyleLbl="sibTrans2D1" presStyleIdx="5" presStyleCnt="6"/>
      <dgm:spPr/>
    </dgm:pt>
    <dgm:pt modelId="{3465E814-002E-4821-A163-597FAF5BD024}" type="pres">
      <dgm:prSet presAssocID="{89887E96-2C92-40F1-BFE3-6D507DC49751}" presName="connectorText" presStyleLbl="sibTrans2D1" presStyleIdx="5" presStyleCnt="6"/>
      <dgm:spPr/>
    </dgm:pt>
    <dgm:pt modelId="{1EEE30AB-DCD0-4C1C-8A8B-EB38F6CE0F69}" type="pres">
      <dgm:prSet presAssocID="{BAAFE6FF-8E5A-4F23-8FD2-878634BDE123}" presName="node" presStyleLbl="node1" presStyleIdx="5" presStyleCnt="6">
        <dgm:presLayoutVars>
          <dgm:bulletEnabled val="1"/>
        </dgm:presLayoutVars>
      </dgm:prSet>
      <dgm:spPr/>
    </dgm:pt>
  </dgm:ptLst>
  <dgm:cxnLst>
    <dgm:cxn modelId="{6594B501-DD9F-42CB-B9E3-68B7B1CCB762}" type="presOf" srcId="{44B555DA-DD65-4D26-9418-4AB1359DDC67}" destId="{9CCBCD50-D180-4B28-AE16-C33D0CD1CA39}" srcOrd="0" destOrd="0" presId="urn:microsoft.com/office/officeart/2005/8/layout/radial5"/>
    <dgm:cxn modelId="{14B8EA0F-9DE9-4631-8D8A-0089EC3A10B0}" srcId="{2CBBC13A-99D6-4739-8AEE-8F6280D41B84}" destId="{44B555DA-DD65-4D26-9418-4AB1359DDC67}" srcOrd="3" destOrd="0" parTransId="{1867BA9C-5E41-4D5E-98BB-71531DF34227}" sibTransId="{DB7430B8-CB95-45A6-8452-1C855C8108E1}"/>
    <dgm:cxn modelId="{299C1413-9C06-45D8-AC89-23CDE6DD06F4}" type="presOf" srcId="{53F02CF2-97BE-496A-9F30-6D3A4EF478FD}" destId="{6F253B96-4835-4CF8-AC81-0942233204FB}" srcOrd="0" destOrd="0" presId="urn:microsoft.com/office/officeart/2005/8/layout/radial5"/>
    <dgm:cxn modelId="{B6A0CA1D-B112-4DC4-A4E3-F81156D26F82}" type="presOf" srcId="{8EE5D63F-5FDD-4850-8F9E-E2736F5F3718}" destId="{141788F3-827D-43B2-9D40-AC2BE060388B}" srcOrd="0" destOrd="0" presId="urn:microsoft.com/office/officeart/2005/8/layout/radial5"/>
    <dgm:cxn modelId="{8F4C7C2D-4D07-4075-A36D-E409D0F08D3F}" type="presOf" srcId="{89887E96-2C92-40F1-BFE3-6D507DC49751}" destId="{3465E814-002E-4821-A163-597FAF5BD024}" srcOrd="1" destOrd="0" presId="urn:microsoft.com/office/officeart/2005/8/layout/radial5"/>
    <dgm:cxn modelId="{CB7E8B2D-AA76-4040-8C47-27A70AFDCE6C}" type="presOf" srcId="{40E3A405-7C1D-4594-B0FE-2AA3CCB65E12}" destId="{8650C09A-97AF-43FA-8F98-AC1D434AF381}" srcOrd="0" destOrd="0" presId="urn:microsoft.com/office/officeart/2005/8/layout/radial5"/>
    <dgm:cxn modelId="{5399953A-55FC-4219-8174-C4B0AD976DDA}" type="presOf" srcId="{89887E96-2C92-40F1-BFE3-6D507DC49751}" destId="{4B603F1E-5E27-4ACF-B0A5-214B36ACE768}" srcOrd="0" destOrd="0" presId="urn:microsoft.com/office/officeart/2005/8/layout/radial5"/>
    <dgm:cxn modelId="{031B9B44-0088-4AE9-B53D-9257256468A5}" type="presOf" srcId="{BC6EACB6-D8C7-4725-A157-DB75B8F488FA}" destId="{84C12718-7507-47BA-BE42-C4AF12AF9CC4}" srcOrd="0" destOrd="0" presId="urn:microsoft.com/office/officeart/2005/8/layout/radial5"/>
    <dgm:cxn modelId="{7580534B-468B-456C-B2F5-12E7FA3772F6}" type="presOf" srcId="{53F02CF2-97BE-496A-9F30-6D3A4EF478FD}" destId="{375D22F4-F5E4-4529-929E-3D7FA9B4E9CB}" srcOrd="1" destOrd="0" presId="urn:microsoft.com/office/officeart/2005/8/layout/radial5"/>
    <dgm:cxn modelId="{A4B41253-91B2-4FDB-9588-AD02723EB0FE}" type="presOf" srcId="{E20EFC17-1A02-444A-BC2D-8CF7A9A208F1}" destId="{6CD062D7-610B-4906-8941-8F371DE75F05}" srcOrd="0" destOrd="0" presId="urn:microsoft.com/office/officeart/2005/8/layout/radial5"/>
    <dgm:cxn modelId="{3A53CB74-D14A-4F34-A8DC-DC6B1C3EF25B}" type="presOf" srcId="{BAAFE6FF-8E5A-4F23-8FD2-878634BDE123}" destId="{1EEE30AB-DCD0-4C1C-8A8B-EB38F6CE0F69}" srcOrd="0" destOrd="0" presId="urn:microsoft.com/office/officeart/2005/8/layout/radial5"/>
    <dgm:cxn modelId="{4A150D76-A2BB-46B2-AE13-0A89D111A9FC}" type="presOf" srcId="{F7922F0A-3819-4BFD-ADF2-1E91A5B19205}" destId="{8A45FF7C-6805-43CE-82FF-63FAF41FE7A6}" srcOrd="0" destOrd="0" presId="urn:microsoft.com/office/officeart/2005/8/layout/radial5"/>
    <dgm:cxn modelId="{90850578-BC80-4021-AF6C-2360FA182823}" type="presOf" srcId="{B30F15B3-D116-44F4-B8E8-2D959B17BB61}" destId="{893FA72D-E865-4B77-AF8E-0F3D46D1923B}" srcOrd="0" destOrd="0" presId="urn:microsoft.com/office/officeart/2005/8/layout/radial5"/>
    <dgm:cxn modelId="{EC755F5A-F22C-469E-A7F1-4F610E897CEC}" type="presOf" srcId="{8EE5D63F-5FDD-4850-8F9E-E2736F5F3718}" destId="{AA341706-1FF0-4B78-B517-D9E1C8DC366A}" srcOrd="1" destOrd="0" presId="urn:microsoft.com/office/officeart/2005/8/layout/radial5"/>
    <dgm:cxn modelId="{7E831C8B-22AE-480A-A285-3ADF02E33B30}" type="presOf" srcId="{8E4318B3-9ABA-49A3-AFB1-7270BFAF76BE}" destId="{63C72D06-D5FA-4F01-8875-21B2782E1DBA}" srcOrd="0" destOrd="0" presId="urn:microsoft.com/office/officeart/2005/8/layout/radial5"/>
    <dgm:cxn modelId="{7BB86895-7A8D-48E5-995B-913A86F6A90A}" type="presOf" srcId="{2CBBC13A-99D6-4739-8AEE-8F6280D41B84}" destId="{9F304320-61C0-4F00-9E61-CE807FF187FF}" srcOrd="0" destOrd="0" presId="urn:microsoft.com/office/officeart/2005/8/layout/radial5"/>
    <dgm:cxn modelId="{F9CE8395-D2DC-4DBA-8BDF-E7BD2999C91C}" type="presOf" srcId="{1867BA9C-5E41-4D5E-98BB-71531DF34227}" destId="{B7170133-FA2D-4ED0-AC9B-655082CB5AB5}" srcOrd="1" destOrd="0" presId="urn:microsoft.com/office/officeart/2005/8/layout/radial5"/>
    <dgm:cxn modelId="{63776B96-B690-4FDE-AFE4-7B7EEE9A9727}" type="presOf" srcId="{1CA23432-E733-41E9-902C-8214955FB6B7}" destId="{D8DF71B4-A316-464C-B8A1-0139C515AC16}" srcOrd="1" destOrd="0" presId="urn:microsoft.com/office/officeart/2005/8/layout/radial5"/>
    <dgm:cxn modelId="{192199A8-491A-4D92-8793-E008082957A6}" srcId="{2CBBC13A-99D6-4739-8AEE-8F6280D41B84}" destId="{8E4318B3-9ABA-49A3-AFB1-7270BFAF76BE}" srcOrd="1" destOrd="0" parTransId="{8EE5D63F-5FDD-4850-8F9E-E2736F5F3718}" sibTransId="{9264B199-6029-4C37-8AB1-3ABD6CFD22C0}"/>
    <dgm:cxn modelId="{184A7EB4-0FB8-4447-88C7-ADFFA5E1CE35}" type="presOf" srcId="{BC6EACB6-D8C7-4725-A157-DB75B8F488FA}" destId="{4AE0219F-1DF4-4E2A-8F39-EAFA95269FEE}" srcOrd="1" destOrd="0" presId="urn:microsoft.com/office/officeart/2005/8/layout/radial5"/>
    <dgm:cxn modelId="{40A0D6BE-BE1D-4370-9409-71DC507C16D1}" srcId="{2CBBC13A-99D6-4739-8AEE-8F6280D41B84}" destId="{B30F15B3-D116-44F4-B8E8-2D959B17BB61}" srcOrd="0" destOrd="0" parTransId="{1CA23432-E733-41E9-902C-8214955FB6B7}" sibTransId="{4B6CBA7A-C67B-462D-BE77-869C826F6020}"/>
    <dgm:cxn modelId="{B6CC69D5-8C39-41BE-90AE-34E8B96FF412}" type="presOf" srcId="{1867BA9C-5E41-4D5E-98BB-71531DF34227}" destId="{F0EBA09B-58A5-41EF-800B-893DE7389C7C}" srcOrd="0" destOrd="0" presId="urn:microsoft.com/office/officeart/2005/8/layout/radial5"/>
    <dgm:cxn modelId="{B23002DA-59A4-41B5-865C-0B7C7A6DFEEC}" srcId="{2CBBC13A-99D6-4739-8AEE-8F6280D41B84}" destId="{BAAFE6FF-8E5A-4F23-8FD2-878634BDE123}" srcOrd="5" destOrd="0" parTransId="{89887E96-2C92-40F1-BFE3-6D507DC49751}" sibTransId="{55F927EC-06A3-4C3E-A6B3-E48A9E544BD0}"/>
    <dgm:cxn modelId="{87945FDF-6CFA-41EE-B561-932D2F0AFC2A}" type="presOf" srcId="{1CA23432-E733-41E9-902C-8214955FB6B7}" destId="{0F705A03-C864-437D-9031-0E5FA3E2EAFC}" srcOrd="0" destOrd="0" presId="urn:microsoft.com/office/officeart/2005/8/layout/radial5"/>
    <dgm:cxn modelId="{C065A6DF-D3A0-47E8-9CB3-56AA54216262}" srcId="{F7922F0A-3819-4BFD-ADF2-1E91A5B19205}" destId="{2CBBC13A-99D6-4739-8AEE-8F6280D41B84}" srcOrd="0" destOrd="0" parTransId="{418BAB2F-D329-4F27-A743-8A103CBDE079}" sibTransId="{B84FC087-1E0D-4F11-B09D-CFEC4698CC2F}"/>
    <dgm:cxn modelId="{F5EF02E2-B356-4578-A2F5-14E670C8C9A4}" srcId="{2CBBC13A-99D6-4739-8AEE-8F6280D41B84}" destId="{40E3A405-7C1D-4594-B0FE-2AA3CCB65E12}" srcOrd="4" destOrd="0" parTransId="{53F02CF2-97BE-496A-9F30-6D3A4EF478FD}" sibTransId="{720657C7-E732-46C7-9EA8-D1C02AF8A9D9}"/>
    <dgm:cxn modelId="{A74018F3-872E-4606-B957-9B56324825BB}" srcId="{2CBBC13A-99D6-4739-8AEE-8F6280D41B84}" destId="{E20EFC17-1A02-444A-BC2D-8CF7A9A208F1}" srcOrd="2" destOrd="0" parTransId="{BC6EACB6-D8C7-4725-A157-DB75B8F488FA}" sibTransId="{B4C09B10-980F-4CFE-AA46-FBF8D8926F1C}"/>
    <dgm:cxn modelId="{BC3027E3-2153-464D-BA22-6DE555285D0D}" type="presParOf" srcId="{8A45FF7C-6805-43CE-82FF-63FAF41FE7A6}" destId="{9F304320-61C0-4F00-9E61-CE807FF187FF}" srcOrd="0" destOrd="0" presId="urn:microsoft.com/office/officeart/2005/8/layout/radial5"/>
    <dgm:cxn modelId="{906916F4-7E0B-45F0-AB02-F261C7F741BE}" type="presParOf" srcId="{8A45FF7C-6805-43CE-82FF-63FAF41FE7A6}" destId="{0F705A03-C864-437D-9031-0E5FA3E2EAFC}" srcOrd="1" destOrd="0" presId="urn:microsoft.com/office/officeart/2005/8/layout/radial5"/>
    <dgm:cxn modelId="{3C9FD701-F337-4B26-BE9F-B7B1877BB007}" type="presParOf" srcId="{0F705A03-C864-437D-9031-0E5FA3E2EAFC}" destId="{D8DF71B4-A316-464C-B8A1-0139C515AC16}" srcOrd="0" destOrd="0" presId="urn:microsoft.com/office/officeart/2005/8/layout/radial5"/>
    <dgm:cxn modelId="{335A3D25-957B-4305-8A5D-C74CD5C6A3D2}" type="presParOf" srcId="{8A45FF7C-6805-43CE-82FF-63FAF41FE7A6}" destId="{893FA72D-E865-4B77-AF8E-0F3D46D1923B}" srcOrd="2" destOrd="0" presId="urn:microsoft.com/office/officeart/2005/8/layout/radial5"/>
    <dgm:cxn modelId="{26FC4884-2834-4D48-9690-F1BF73F8B05F}" type="presParOf" srcId="{8A45FF7C-6805-43CE-82FF-63FAF41FE7A6}" destId="{141788F3-827D-43B2-9D40-AC2BE060388B}" srcOrd="3" destOrd="0" presId="urn:microsoft.com/office/officeart/2005/8/layout/radial5"/>
    <dgm:cxn modelId="{EE788742-3581-403A-AD05-A37D8FA0BFCE}" type="presParOf" srcId="{141788F3-827D-43B2-9D40-AC2BE060388B}" destId="{AA341706-1FF0-4B78-B517-D9E1C8DC366A}" srcOrd="0" destOrd="0" presId="urn:microsoft.com/office/officeart/2005/8/layout/radial5"/>
    <dgm:cxn modelId="{D7159F23-635C-448D-B082-B82367219AE6}" type="presParOf" srcId="{8A45FF7C-6805-43CE-82FF-63FAF41FE7A6}" destId="{63C72D06-D5FA-4F01-8875-21B2782E1DBA}" srcOrd="4" destOrd="0" presId="urn:microsoft.com/office/officeart/2005/8/layout/radial5"/>
    <dgm:cxn modelId="{48C3F620-7D7D-4552-8D01-69B2F8BCF736}" type="presParOf" srcId="{8A45FF7C-6805-43CE-82FF-63FAF41FE7A6}" destId="{84C12718-7507-47BA-BE42-C4AF12AF9CC4}" srcOrd="5" destOrd="0" presId="urn:microsoft.com/office/officeart/2005/8/layout/radial5"/>
    <dgm:cxn modelId="{A264BC11-B28F-4DD9-9059-DF4E91BDEC65}" type="presParOf" srcId="{84C12718-7507-47BA-BE42-C4AF12AF9CC4}" destId="{4AE0219F-1DF4-4E2A-8F39-EAFA95269FEE}" srcOrd="0" destOrd="0" presId="urn:microsoft.com/office/officeart/2005/8/layout/radial5"/>
    <dgm:cxn modelId="{126879C8-816A-4CFD-A022-8C75CEC89CD1}" type="presParOf" srcId="{8A45FF7C-6805-43CE-82FF-63FAF41FE7A6}" destId="{6CD062D7-610B-4906-8941-8F371DE75F05}" srcOrd="6" destOrd="0" presId="urn:microsoft.com/office/officeart/2005/8/layout/radial5"/>
    <dgm:cxn modelId="{D3F4E44B-7275-4522-8D06-0562E2F4585E}" type="presParOf" srcId="{8A45FF7C-6805-43CE-82FF-63FAF41FE7A6}" destId="{F0EBA09B-58A5-41EF-800B-893DE7389C7C}" srcOrd="7" destOrd="0" presId="urn:microsoft.com/office/officeart/2005/8/layout/radial5"/>
    <dgm:cxn modelId="{8EB00CD1-ABD4-4B6B-8FC9-2D58596EA97F}" type="presParOf" srcId="{F0EBA09B-58A5-41EF-800B-893DE7389C7C}" destId="{B7170133-FA2D-4ED0-AC9B-655082CB5AB5}" srcOrd="0" destOrd="0" presId="urn:microsoft.com/office/officeart/2005/8/layout/radial5"/>
    <dgm:cxn modelId="{B6C0FF28-AA4E-48B1-9E8E-7A788571C767}" type="presParOf" srcId="{8A45FF7C-6805-43CE-82FF-63FAF41FE7A6}" destId="{9CCBCD50-D180-4B28-AE16-C33D0CD1CA39}" srcOrd="8" destOrd="0" presId="urn:microsoft.com/office/officeart/2005/8/layout/radial5"/>
    <dgm:cxn modelId="{F0BD5007-F1C5-44DB-80D5-F0467A10D986}" type="presParOf" srcId="{8A45FF7C-6805-43CE-82FF-63FAF41FE7A6}" destId="{6F253B96-4835-4CF8-AC81-0942233204FB}" srcOrd="9" destOrd="0" presId="urn:microsoft.com/office/officeart/2005/8/layout/radial5"/>
    <dgm:cxn modelId="{97C14E23-E8BA-4A16-A1CE-B22492D3D274}" type="presParOf" srcId="{6F253B96-4835-4CF8-AC81-0942233204FB}" destId="{375D22F4-F5E4-4529-929E-3D7FA9B4E9CB}" srcOrd="0" destOrd="0" presId="urn:microsoft.com/office/officeart/2005/8/layout/radial5"/>
    <dgm:cxn modelId="{D8A1881E-3528-408A-91A7-370BABD9E648}" type="presParOf" srcId="{8A45FF7C-6805-43CE-82FF-63FAF41FE7A6}" destId="{8650C09A-97AF-43FA-8F98-AC1D434AF381}" srcOrd="10" destOrd="0" presId="urn:microsoft.com/office/officeart/2005/8/layout/radial5"/>
    <dgm:cxn modelId="{9632D239-DC82-427C-B62B-75B9E94E2D62}" type="presParOf" srcId="{8A45FF7C-6805-43CE-82FF-63FAF41FE7A6}" destId="{4B603F1E-5E27-4ACF-B0A5-214B36ACE768}" srcOrd="11" destOrd="0" presId="urn:microsoft.com/office/officeart/2005/8/layout/radial5"/>
    <dgm:cxn modelId="{D63930E4-34F9-4022-BAA9-D473D6D64A84}" type="presParOf" srcId="{4B603F1E-5E27-4ACF-B0A5-214B36ACE768}" destId="{3465E814-002E-4821-A163-597FAF5BD024}" srcOrd="0" destOrd="0" presId="urn:microsoft.com/office/officeart/2005/8/layout/radial5"/>
    <dgm:cxn modelId="{8929748A-1EAE-4759-8EF2-9EC2D7914C7E}" type="presParOf" srcId="{8A45FF7C-6805-43CE-82FF-63FAF41FE7A6}" destId="{1EEE30AB-DCD0-4C1C-8A8B-EB38F6CE0F6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11DBB-B4EE-487C-BA5F-0BDA5745CABA}"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F0480593-19E8-4EA0-9CD0-F06C594AA2B1}">
      <dgm:prSet phldrT="[Text]"/>
      <dgm:spPr/>
      <dgm:t>
        <a:bodyPr/>
        <a:lstStyle/>
        <a:p>
          <a:r>
            <a:rPr lang="en-GB"/>
            <a:t>Study habits</a:t>
          </a:r>
        </a:p>
      </dgm:t>
    </dgm:pt>
    <dgm:pt modelId="{76B89EDC-939D-4055-BA6B-E5F76CC3EBDA}" type="parTrans" cxnId="{BD00528E-492E-4C18-B22C-B89FCA57CCC5}">
      <dgm:prSet/>
      <dgm:spPr/>
      <dgm:t>
        <a:bodyPr/>
        <a:lstStyle/>
        <a:p>
          <a:endParaRPr lang="en-GB"/>
        </a:p>
      </dgm:t>
    </dgm:pt>
    <dgm:pt modelId="{633768A7-FFBA-4242-BCF2-51466BB48CEF}" type="sibTrans" cxnId="{BD00528E-492E-4C18-B22C-B89FCA57CCC5}">
      <dgm:prSet/>
      <dgm:spPr/>
      <dgm:t>
        <a:bodyPr/>
        <a:lstStyle/>
        <a:p>
          <a:endParaRPr lang="en-GB"/>
        </a:p>
      </dgm:t>
    </dgm:pt>
    <dgm:pt modelId="{4E02A798-A9D1-4057-9279-ED40C3370760}">
      <dgm:prSet phldrT="[Text]"/>
      <dgm:spPr/>
      <dgm:t>
        <a:bodyPr/>
        <a:lstStyle/>
        <a:p>
          <a:r>
            <a:rPr lang="en-GB"/>
            <a:t>Use G4S</a:t>
          </a:r>
        </a:p>
      </dgm:t>
    </dgm:pt>
    <dgm:pt modelId="{BA0F1BA8-9A25-47C6-A5A9-6928E7E5657C}" type="parTrans" cxnId="{D2EA7BA9-9FE7-4AB6-B389-0FE2F26AE054}">
      <dgm:prSet/>
      <dgm:spPr/>
      <dgm:t>
        <a:bodyPr/>
        <a:lstStyle/>
        <a:p>
          <a:endParaRPr lang="en-GB"/>
        </a:p>
      </dgm:t>
    </dgm:pt>
    <dgm:pt modelId="{9C5C3F5E-C65F-4EEE-8137-F7331C2BD80C}" type="sibTrans" cxnId="{D2EA7BA9-9FE7-4AB6-B389-0FE2F26AE054}">
      <dgm:prSet/>
      <dgm:spPr/>
      <dgm:t>
        <a:bodyPr/>
        <a:lstStyle/>
        <a:p>
          <a:endParaRPr lang="en-GB"/>
        </a:p>
      </dgm:t>
    </dgm:pt>
    <dgm:pt modelId="{95361719-29E5-4756-87B1-DCF1393BAF2C}">
      <dgm:prSet phldrT="[Text]"/>
      <dgm:spPr/>
      <dgm:t>
        <a:bodyPr/>
        <a:lstStyle/>
        <a:p>
          <a:r>
            <a:rPr lang="en-GB"/>
            <a:t>Have a routine</a:t>
          </a:r>
        </a:p>
      </dgm:t>
    </dgm:pt>
    <dgm:pt modelId="{1CA48797-D001-4011-9F40-262EEA17652E}" type="parTrans" cxnId="{880AF522-AD0C-4F96-AC68-E63383132F20}">
      <dgm:prSet/>
      <dgm:spPr/>
      <dgm:t>
        <a:bodyPr/>
        <a:lstStyle/>
        <a:p>
          <a:endParaRPr lang="en-GB"/>
        </a:p>
      </dgm:t>
    </dgm:pt>
    <dgm:pt modelId="{B88D0E12-9900-4835-AFB8-5C6A66A34C95}" type="sibTrans" cxnId="{880AF522-AD0C-4F96-AC68-E63383132F20}">
      <dgm:prSet/>
      <dgm:spPr/>
      <dgm:t>
        <a:bodyPr/>
        <a:lstStyle/>
        <a:p>
          <a:endParaRPr lang="en-GB"/>
        </a:p>
      </dgm:t>
    </dgm:pt>
    <dgm:pt modelId="{44FFD942-09CD-4C76-915B-970253EE1EE4}">
      <dgm:prSet phldrT="[Text]"/>
      <dgm:spPr/>
      <dgm:t>
        <a:bodyPr/>
        <a:lstStyle/>
        <a:p>
          <a:r>
            <a:rPr lang="en-GB"/>
            <a:t>Use the facilities</a:t>
          </a:r>
        </a:p>
      </dgm:t>
    </dgm:pt>
    <dgm:pt modelId="{B3DA6A2D-A325-4B1E-9B9D-487935AC8FA1}" type="parTrans" cxnId="{B6CC97F4-D1FB-4D79-99AE-24F57C302601}">
      <dgm:prSet/>
      <dgm:spPr/>
      <dgm:t>
        <a:bodyPr/>
        <a:lstStyle/>
        <a:p>
          <a:endParaRPr lang="en-GB"/>
        </a:p>
      </dgm:t>
    </dgm:pt>
    <dgm:pt modelId="{952EE614-169D-4448-8770-C41085DB82CA}" type="sibTrans" cxnId="{B6CC97F4-D1FB-4D79-99AE-24F57C302601}">
      <dgm:prSet/>
      <dgm:spPr/>
      <dgm:t>
        <a:bodyPr/>
        <a:lstStyle/>
        <a:p>
          <a:endParaRPr lang="en-GB"/>
        </a:p>
      </dgm:t>
    </dgm:pt>
    <dgm:pt modelId="{0C6E511D-7CE3-4FE6-B9F4-665B6F06D1B3}">
      <dgm:prSet phldrT="[Text]"/>
      <dgm:spPr/>
      <dgm:t>
        <a:bodyPr/>
        <a:lstStyle/>
        <a:p>
          <a:r>
            <a:rPr lang="en-GB"/>
            <a:t>Have a good space at home</a:t>
          </a:r>
        </a:p>
      </dgm:t>
    </dgm:pt>
    <dgm:pt modelId="{4519104F-7817-4FD9-AE1D-2BE7F76DB01C}" type="parTrans" cxnId="{41D63AA9-9D6A-4E71-BB51-DFC67718CE14}">
      <dgm:prSet/>
      <dgm:spPr/>
      <dgm:t>
        <a:bodyPr/>
        <a:lstStyle/>
        <a:p>
          <a:endParaRPr lang="en-GB"/>
        </a:p>
      </dgm:t>
    </dgm:pt>
    <dgm:pt modelId="{CBE7EF9F-D85D-4D34-AB25-15DF28596A8B}" type="sibTrans" cxnId="{41D63AA9-9D6A-4E71-BB51-DFC67718CE14}">
      <dgm:prSet/>
      <dgm:spPr/>
      <dgm:t>
        <a:bodyPr/>
        <a:lstStyle/>
        <a:p>
          <a:endParaRPr lang="en-GB"/>
        </a:p>
      </dgm:t>
    </dgm:pt>
    <dgm:pt modelId="{D32CC137-2E40-4F9B-B758-76ABCAE84193}">
      <dgm:prSet/>
      <dgm:spPr/>
      <dgm:t>
        <a:bodyPr/>
        <a:lstStyle/>
        <a:p>
          <a:r>
            <a:rPr lang="en-GB"/>
            <a:t>Use IS and Private/ Home Study well</a:t>
          </a:r>
        </a:p>
      </dgm:t>
    </dgm:pt>
    <dgm:pt modelId="{24FA4911-C819-4148-8E51-4C4360DFB0C3}" type="parTrans" cxnId="{F1A72E03-F2F8-44A6-9E7D-71CF2B0EABAF}">
      <dgm:prSet/>
      <dgm:spPr/>
      <dgm:t>
        <a:bodyPr/>
        <a:lstStyle/>
        <a:p>
          <a:endParaRPr lang="en-GB"/>
        </a:p>
      </dgm:t>
    </dgm:pt>
    <dgm:pt modelId="{93E17E38-3D28-418C-9799-6F6D81865A18}" type="sibTrans" cxnId="{F1A72E03-F2F8-44A6-9E7D-71CF2B0EABAF}">
      <dgm:prSet/>
      <dgm:spPr/>
      <dgm:t>
        <a:bodyPr/>
        <a:lstStyle/>
        <a:p>
          <a:endParaRPr lang="en-GB"/>
        </a:p>
      </dgm:t>
    </dgm:pt>
    <dgm:pt modelId="{3A27246A-2964-4F62-8ECC-190B630F1997}" type="pres">
      <dgm:prSet presAssocID="{99711DBB-B4EE-487C-BA5F-0BDA5745CABA}" presName="Name0" presStyleCnt="0">
        <dgm:presLayoutVars>
          <dgm:chMax val="1"/>
          <dgm:dir/>
          <dgm:animLvl val="ctr"/>
          <dgm:resizeHandles val="exact"/>
        </dgm:presLayoutVars>
      </dgm:prSet>
      <dgm:spPr/>
    </dgm:pt>
    <dgm:pt modelId="{F1B08CD0-9E1C-4F8D-A79E-BE69433C54AF}" type="pres">
      <dgm:prSet presAssocID="{F0480593-19E8-4EA0-9CD0-F06C594AA2B1}" presName="centerShape" presStyleLbl="node0" presStyleIdx="0" presStyleCnt="1"/>
      <dgm:spPr/>
    </dgm:pt>
    <dgm:pt modelId="{C1AFB63D-BA9B-4420-ADBF-D8A4A20A0B50}" type="pres">
      <dgm:prSet presAssocID="{BA0F1BA8-9A25-47C6-A5A9-6928E7E5657C}" presName="parTrans" presStyleLbl="sibTrans2D1" presStyleIdx="0" presStyleCnt="5"/>
      <dgm:spPr/>
    </dgm:pt>
    <dgm:pt modelId="{FD3FBBF6-6057-4E3C-98B7-26763292220D}" type="pres">
      <dgm:prSet presAssocID="{BA0F1BA8-9A25-47C6-A5A9-6928E7E5657C}" presName="connectorText" presStyleLbl="sibTrans2D1" presStyleIdx="0" presStyleCnt="5"/>
      <dgm:spPr/>
    </dgm:pt>
    <dgm:pt modelId="{B98060BC-D100-41A9-AE5D-EA32BA3B7D7A}" type="pres">
      <dgm:prSet presAssocID="{4E02A798-A9D1-4057-9279-ED40C3370760}" presName="node" presStyleLbl="node1" presStyleIdx="0" presStyleCnt="5">
        <dgm:presLayoutVars>
          <dgm:bulletEnabled val="1"/>
        </dgm:presLayoutVars>
      </dgm:prSet>
      <dgm:spPr/>
    </dgm:pt>
    <dgm:pt modelId="{7DA06AF1-22E2-4551-9CB2-53E95A4D2048}" type="pres">
      <dgm:prSet presAssocID="{1CA48797-D001-4011-9F40-262EEA17652E}" presName="parTrans" presStyleLbl="sibTrans2D1" presStyleIdx="1" presStyleCnt="5"/>
      <dgm:spPr/>
    </dgm:pt>
    <dgm:pt modelId="{C1E8A517-C482-4CAF-B68E-99DFADF134D4}" type="pres">
      <dgm:prSet presAssocID="{1CA48797-D001-4011-9F40-262EEA17652E}" presName="connectorText" presStyleLbl="sibTrans2D1" presStyleIdx="1" presStyleCnt="5"/>
      <dgm:spPr/>
    </dgm:pt>
    <dgm:pt modelId="{CAA58EA1-A713-4D50-8961-4A8E66A7E18D}" type="pres">
      <dgm:prSet presAssocID="{95361719-29E5-4756-87B1-DCF1393BAF2C}" presName="node" presStyleLbl="node1" presStyleIdx="1" presStyleCnt="5">
        <dgm:presLayoutVars>
          <dgm:bulletEnabled val="1"/>
        </dgm:presLayoutVars>
      </dgm:prSet>
      <dgm:spPr/>
    </dgm:pt>
    <dgm:pt modelId="{4AA5912A-5BC9-4B71-A4E6-6B7819DE6454}" type="pres">
      <dgm:prSet presAssocID="{B3DA6A2D-A325-4B1E-9B9D-487935AC8FA1}" presName="parTrans" presStyleLbl="sibTrans2D1" presStyleIdx="2" presStyleCnt="5"/>
      <dgm:spPr/>
    </dgm:pt>
    <dgm:pt modelId="{AECD6508-41A7-4EF4-8A99-6A91918F2847}" type="pres">
      <dgm:prSet presAssocID="{B3DA6A2D-A325-4B1E-9B9D-487935AC8FA1}" presName="connectorText" presStyleLbl="sibTrans2D1" presStyleIdx="2" presStyleCnt="5"/>
      <dgm:spPr/>
    </dgm:pt>
    <dgm:pt modelId="{92A838AB-CC53-44DA-A52D-0E4333CBA7BB}" type="pres">
      <dgm:prSet presAssocID="{44FFD942-09CD-4C76-915B-970253EE1EE4}" presName="node" presStyleLbl="node1" presStyleIdx="2" presStyleCnt="5">
        <dgm:presLayoutVars>
          <dgm:bulletEnabled val="1"/>
        </dgm:presLayoutVars>
      </dgm:prSet>
      <dgm:spPr/>
    </dgm:pt>
    <dgm:pt modelId="{6911BDFF-61F1-4C67-A0C9-ACC08A121814}" type="pres">
      <dgm:prSet presAssocID="{4519104F-7817-4FD9-AE1D-2BE7F76DB01C}" presName="parTrans" presStyleLbl="sibTrans2D1" presStyleIdx="3" presStyleCnt="5"/>
      <dgm:spPr/>
    </dgm:pt>
    <dgm:pt modelId="{22A7F88F-E731-4222-B249-EB010D21F516}" type="pres">
      <dgm:prSet presAssocID="{4519104F-7817-4FD9-AE1D-2BE7F76DB01C}" presName="connectorText" presStyleLbl="sibTrans2D1" presStyleIdx="3" presStyleCnt="5"/>
      <dgm:spPr/>
    </dgm:pt>
    <dgm:pt modelId="{C41A75B7-38B3-4D63-888D-D94F8D0892C0}" type="pres">
      <dgm:prSet presAssocID="{0C6E511D-7CE3-4FE6-B9F4-665B6F06D1B3}" presName="node" presStyleLbl="node1" presStyleIdx="3" presStyleCnt="5">
        <dgm:presLayoutVars>
          <dgm:bulletEnabled val="1"/>
        </dgm:presLayoutVars>
      </dgm:prSet>
      <dgm:spPr/>
    </dgm:pt>
    <dgm:pt modelId="{6CC2E422-21D9-45DC-B473-62A27DC38C0A}" type="pres">
      <dgm:prSet presAssocID="{24FA4911-C819-4148-8E51-4C4360DFB0C3}" presName="parTrans" presStyleLbl="sibTrans2D1" presStyleIdx="4" presStyleCnt="5"/>
      <dgm:spPr/>
    </dgm:pt>
    <dgm:pt modelId="{EC41F4A9-C446-4A25-8709-7F3F05C59414}" type="pres">
      <dgm:prSet presAssocID="{24FA4911-C819-4148-8E51-4C4360DFB0C3}" presName="connectorText" presStyleLbl="sibTrans2D1" presStyleIdx="4" presStyleCnt="5"/>
      <dgm:spPr/>
    </dgm:pt>
    <dgm:pt modelId="{80A7A9E2-6CCA-4422-AF1B-5AFE4C2BAEAF}" type="pres">
      <dgm:prSet presAssocID="{D32CC137-2E40-4F9B-B758-76ABCAE84193}" presName="node" presStyleLbl="node1" presStyleIdx="4" presStyleCnt="5">
        <dgm:presLayoutVars>
          <dgm:bulletEnabled val="1"/>
        </dgm:presLayoutVars>
      </dgm:prSet>
      <dgm:spPr/>
    </dgm:pt>
  </dgm:ptLst>
  <dgm:cxnLst>
    <dgm:cxn modelId="{31EF9002-46C2-4DA7-8F37-C485439E1BCB}" type="presOf" srcId="{24FA4911-C819-4148-8E51-4C4360DFB0C3}" destId="{EC41F4A9-C446-4A25-8709-7F3F05C59414}" srcOrd="1" destOrd="0" presId="urn:microsoft.com/office/officeart/2005/8/layout/radial5"/>
    <dgm:cxn modelId="{F1A72E03-F2F8-44A6-9E7D-71CF2B0EABAF}" srcId="{F0480593-19E8-4EA0-9CD0-F06C594AA2B1}" destId="{D32CC137-2E40-4F9B-B758-76ABCAE84193}" srcOrd="4" destOrd="0" parTransId="{24FA4911-C819-4148-8E51-4C4360DFB0C3}" sibTransId="{93E17E38-3D28-418C-9799-6F6D81865A18}"/>
    <dgm:cxn modelId="{CE65200D-C4B1-41F2-983E-79B8B7F330A8}" type="presOf" srcId="{99711DBB-B4EE-487C-BA5F-0BDA5745CABA}" destId="{3A27246A-2964-4F62-8ECC-190B630F1997}" srcOrd="0" destOrd="0" presId="urn:microsoft.com/office/officeart/2005/8/layout/radial5"/>
    <dgm:cxn modelId="{880AF522-AD0C-4F96-AC68-E63383132F20}" srcId="{F0480593-19E8-4EA0-9CD0-F06C594AA2B1}" destId="{95361719-29E5-4756-87B1-DCF1393BAF2C}" srcOrd="1" destOrd="0" parTransId="{1CA48797-D001-4011-9F40-262EEA17652E}" sibTransId="{B88D0E12-9900-4835-AFB8-5C6A66A34C95}"/>
    <dgm:cxn modelId="{BCC25A2C-3DE4-48E9-AF07-5211FC48D9B0}" type="presOf" srcId="{0C6E511D-7CE3-4FE6-B9F4-665B6F06D1B3}" destId="{C41A75B7-38B3-4D63-888D-D94F8D0892C0}" srcOrd="0" destOrd="0" presId="urn:microsoft.com/office/officeart/2005/8/layout/radial5"/>
    <dgm:cxn modelId="{15B7BF35-ED8E-4AF4-A62D-0F57C4BAD355}" type="presOf" srcId="{24FA4911-C819-4148-8E51-4C4360DFB0C3}" destId="{6CC2E422-21D9-45DC-B473-62A27DC38C0A}" srcOrd="0" destOrd="0" presId="urn:microsoft.com/office/officeart/2005/8/layout/radial5"/>
    <dgm:cxn modelId="{EDC98878-E296-4B4F-B7C0-B3C6ABBBE901}" type="presOf" srcId="{4E02A798-A9D1-4057-9279-ED40C3370760}" destId="{B98060BC-D100-41A9-AE5D-EA32BA3B7D7A}" srcOrd="0" destOrd="0" presId="urn:microsoft.com/office/officeart/2005/8/layout/radial5"/>
    <dgm:cxn modelId="{2A3C977F-39C7-4E02-AEF6-17C3031C2B34}" type="presOf" srcId="{D32CC137-2E40-4F9B-B758-76ABCAE84193}" destId="{80A7A9E2-6CCA-4422-AF1B-5AFE4C2BAEAF}" srcOrd="0" destOrd="0" presId="urn:microsoft.com/office/officeart/2005/8/layout/radial5"/>
    <dgm:cxn modelId="{11679D7F-4E5C-4045-8DB7-7D8835D83CAC}" type="presOf" srcId="{44FFD942-09CD-4C76-915B-970253EE1EE4}" destId="{92A838AB-CC53-44DA-A52D-0E4333CBA7BB}" srcOrd="0" destOrd="0" presId="urn:microsoft.com/office/officeart/2005/8/layout/radial5"/>
    <dgm:cxn modelId="{9A28CA80-3054-4F3F-ACB7-38AEF08F4015}" type="presOf" srcId="{1CA48797-D001-4011-9F40-262EEA17652E}" destId="{7DA06AF1-22E2-4551-9CB2-53E95A4D2048}" srcOrd="0" destOrd="0" presId="urn:microsoft.com/office/officeart/2005/8/layout/radial5"/>
    <dgm:cxn modelId="{FB88BA8C-39D2-42D0-8A09-9E2AAB497508}" type="presOf" srcId="{B3DA6A2D-A325-4B1E-9B9D-487935AC8FA1}" destId="{4AA5912A-5BC9-4B71-A4E6-6B7819DE6454}" srcOrd="0" destOrd="0" presId="urn:microsoft.com/office/officeart/2005/8/layout/radial5"/>
    <dgm:cxn modelId="{BD00528E-492E-4C18-B22C-B89FCA57CCC5}" srcId="{99711DBB-B4EE-487C-BA5F-0BDA5745CABA}" destId="{F0480593-19E8-4EA0-9CD0-F06C594AA2B1}" srcOrd="0" destOrd="0" parTransId="{76B89EDC-939D-4055-BA6B-E5F76CC3EBDA}" sibTransId="{633768A7-FFBA-4242-BCF2-51466BB48CEF}"/>
    <dgm:cxn modelId="{477F8095-5978-41BF-960E-24609EBF50A3}" type="presOf" srcId="{4519104F-7817-4FD9-AE1D-2BE7F76DB01C}" destId="{6911BDFF-61F1-4C67-A0C9-ACC08A121814}" srcOrd="0" destOrd="0" presId="urn:microsoft.com/office/officeart/2005/8/layout/radial5"/>
    <dgm:cxn modelId="{97D329A9-BC78-4ADC-9172-64EFE693514F}" type="presOf" srcId="{F0480593-19E8-4EA0-9CD0-F06C594AA2B1}" destId="{F1B08CD0-9E1C-4F8D-A79E-BE69433C54AF}" srcOrd="0" destOrd="0" presId="urn:microsoft.com/office/officeart/2005/8/layout/radial5"/>
    <dgm:cxn modelId="{41D63AA9-9D6A-4E71-BB51-DFC67718CE14}" srcId="{F0480593-19E8-4EA0-9CD0-F06C594AA2B1}" destId="{0C6E511D-7CE3-4FE6-B9F4-665B6F06D1B3}" srcOrd="3" destOrd="0" parTransId="{4519104F-7817-4FD9-AE1D-2BE7F76DB01C}" sibTransId="{CBE7EF9F-D85D-4D34-AB25-15DF28596A8B}"/>
    <dgm:cxn modelId="{D2EA7BA9-9FE7-4AB6-B389-0FE2F26AE054}" srcId="{F0480593-19E8-4EA0-9CD0-F06C594AA2B1}" destId="{4E02A798-A9D1-4057-9279-ED40C3370760}" srcOrd="0" destOrd="0" parTransId="{BA0F1BA8-9A25-47C6-A5A9-6928E7E5657C}" sibTransId="{9C5C3F5E-C65F-4EEE-8137-F7331C2BD80C}"/>
    <dgm:cxn modelId="{0FBEA8B4-932C-4B64-AC08-0A2BEB59E7C0}" type="presOf" srcId="{BA0F1BA8-9A25-47C6-A5A9-6928E7E5657C}" destId="{C1AFB63D-BA9B-4420-ADBF-D8A4A20A0B50}" srcOrd="0" destOrd="0" presId="urn:microsoft.com/office/officeart/2005/8/layout/radial5"/>
    <dgm:cxn modelId="{B1A8BBDA-74F6-45D1-BE07-84EA2F3197FA}" type="presOf" srcId="{95361719-29E5-4756-87B1-DCF1393BAF2C}" destId="{CAA58EA1-A713-4D50-8961-4A8E66A7E18D}" srcOrd="0" destOrd="0" presId="urn:microsoft.com/office/officeart/2005/8/layout/radial5"/>
    <dgm:cxn modelId="{196B46E7-12F1-4831-A8BF-CB89124FE410}" type="presOf" srcId="{1CA48797-D001-4011-9F40-262EEA17652E}" destId="{C1E8A517-C482-4CAF-B68E-99DFADF134D4}" srcOrd="1" destOrd="0" presId="urn:microsoft.com/office/officeart/2005/8/layout/radial5"/>
    <dgm:cxn modelId="{8614BCE9-4B26-442C-8334-64E61534C78F}" type="presOf" srcId="{B3DA6A2D-A325-4B1E-9B9D-487935AC8FA1}" destId="{AECD6508-41A7-4EF4-8A99-6A91918F2847}" srcOrd="1" destOrd="0" presId="urn:microsoft.com/office/officeart/2005/8/layout/radial5"/>
    <dgm:cxn modelId="{B6CC97F4-D1FB-4D79-99AE-24F57C302601}" srcId="{F0480593-19E8-4EA0-9CD0-F06C594AA2B1}" destId="{44FFD942-09CD-4C76-915B-970253EE1EE4}" srcOrd="2" destOrd="0" parTransId="{B3DA6A2D-A325-4B1E-9B9D-487935AC8FA1}" sibTransId="{952EE614-169D-4448-8770-C41085DB82CA}"/>
    <dgm:cxn modelId="{3B95EAF5-AD1C-474C-BED7-E44FE449B1A2}" type="presOf" srcId="{4519104F-7817-4FD9-AE1D-2BE7F76DB01C}" destId="{22A7F88F-E731-4222-B249-EB010D21F516}" srcOrd="1" destOrd="0" presId="urn:microsoft.com/office/officeart/2005/8/layout/radial5"/>
    <dgm:cxn modelId="{B05FE9FB-1A05-4AC2-99FB-D3702401C2EA}" type="presOf" srcId="{BA0F1BA8-9A25-47C6-A5A9-6928E7E5657C}" destId="{FD3FBBF6-6057-4E3C-98B7-26763292220D}" srcOrd="1" destOrd="0" presId="urn:microsoft.com/office/officeart/2005/8/layout/radial5"/>
    <dgm:cxn modelId="{A1F60C02-4A4F-4F23-9C3E-DA8BF521FB29}" type="presParOf" srcId="{3A27246A-2964-4F62-8ECC-190B630F1997}" destId="{F1B08CD0-9E1C-4F8D-A79E-BE69433C54AF}" srcOrd="0" destOrd="0" presId="urn:microsoft.com/office/officeart/2005/8/layout/radial5"/>
    <dgm:cxn modelId="{80FD8A35-308F-4478-857C-9D6FE0A002BB}" type="presParOf" srcId="{3A27246A-2964-4F62-8ECC-190B630F1997}" destId="{C1AFB63D-BA9B-4420-ADBF-D8A4A20A0B50}" srcOrd="1" destOrd="0" presId="urn:microsoft.com/office/officeart/2005/8/layout/radial5"/>
    <dgm:cxn modelId="{AC2673EC-277F-41F6-ABB0-EA38909344B0}" type="presParOf" srcId="{C1AFB63D-BA9B-4420-ADBF-D8A4A20A0B50}" destId="{FD3FBBF6-6057-4E3C-98B7-26763292220D}" srcOrd="0" destOrd="0" presId="urn:microsoft.com/office/officeart/2005/8/layout/radial5"/>
    <dgm:cxn modelId="{03F92006-184D-47C3-93B1-805F7DF75C54}" type="presParOf" srcId="{3A27246A-2964-4F62-8ECC-190B630F1997}" destId="{B98060BC-D100-41A9-AE5D-EA32BA3B7D7A}" srcOrd="2" destOrd="0" presId="urn:microsoft.com/office/officeart/2005/8/layout/radial5"/>
    <dgm:cxn modelId="{52689FA0-1455-4AC5-9C19-A91C1DDF5B18}" type="presParOf" srcId="{3A27246A-2964-4F62-8ECC-190B630F1997}" destId="{7DA06AF1-22E2-4551-9CB2-53E95A4D2048}" srcOrd="3" destOrd="0" presId="urn:microsoft.com/office/officeart/2005/8/layout/radial5"/>
    <dgm:cxn modelId="{2F2B6C4A-25EB-407B-B9F8-97EEFE3D2E57}" type="presParOf" srcId="{7DA06AF1-22E2-4551-9CB2-53E95A4D2048}" destId="{C1E8A517-C482-4CAF-B68E-99DFADF134D4}" srcOrd="0" destOrd="0" presId="urn:microsoft.com/office/officeart/2005/8/layout/radial5"/>
    <dgm:cxn modelId="{AC7BD667-1ED6-4833-B834-401CF5BD90E6}" type="presParOf" srcId="{3A27246A-2964-4F62-8ECC-190B630F1997}" destId="{CAA58EA1-A713-4D50-8961-4A8E66A7E18D}" srcOrd="4" destOrd="0" presId="urn:microsoft.com/office/officeart/2005/8/layout/radial5"/>
    <dgm:cxn modelId="{E45F8ADA-0B81-49DA-A3A9-F3DF0662A6DC}" type="presParOf" srcId="{3A27246A-2964-4F62-8ECC-190B630F1997}" destId="{4AA5912A-5BC9-4B71-A4E6-6B7819DE6454}" srcOrd="5" destOrd="0" presId="urn:microsoft.com/office/officeart/2005/8/layout/radial5"/>
    <dgm:cxn modelId="{D9969F56-CF7C-44DF-B7B9-326E05E87083}" type="presParOf" srcId="{4AA5912A-5BC9-4B71-A4E6-6B7819DE6454}" destId="{AECD6508-41A7-4EF4-8A99-6A91918F2847}" srcOrd="0" destOrd="0" presId="urn:microsoft.com/office/officeart/2005/8/layout/radial5"/>
    <dgm:cxn modelId="{F04C45A9-AE39-46C6-B4FD-BB108D6CF3A7}" type="presParOf" srcId="{3A27246A-2964-4F62-8ECC-190B630F1997}" destId="{92A838AB-CC53-44DA-A52D-0E4333CBA7BB}" srcOrd="6" destOrd="0" presId="urn:microsoft.com/office/officeart/2005/8/layout/radial5"/>
    <dgm:cxn modelId="{ECFD49EA-7D5D-4F5F-A562-220D0BB4EF91}" type="presParOf" srcId="{3A27246A-2964-4F62-8ECC-190B630F1997}" destId="{6911BDFF-61F1-4C67-A0C9-ACC08A121814}" srcOrd="7" destOrd="0" presId="urn:microsoft.com/office/officeart/2005/8/layout/radial5"/>
    <dgm:cxn modelId="{506841FD-14CA-45DC-9C77-C5ACDC7D9C4A}" type="presParOf" srcId="{6911BDFF-61F1-4C67-A0C9-ACC08A121814}" destId="{22A7F88F-E731-4222-B249-EB010D21F516}" srcOrd="0" destOrd="0" presId="urn:microsoft.com/office/officeart/2005/8/layout/radial5"/>
    <dgm:cxn modelId="{34FCFEE2-2F56-459E-8108-F05E5276061C}" type="presParOf" srcId="{3A27246A-2964-4F62-8ECC-190B630F1997}" destId="{C41A75B7-38B3-4D63-888D-D94F8D0892C0}" srcOrd="8" destOrd="0" presId="urn:microsoft.com/office/officeart/2005/8/layout/radial5"/>
    <dgm:cxn modelId="{B72AA5F0-DE3B-4D94-A92E-B4426A62F33D}" type="presParOf" srcId="{3A27246A-2964-4F62-8ECC-190B630F1997}" destId="{6CC2E422-21D9-45DC-B473-62A27DC38C0A}" srcOrd="9" destOrd="0" presId="urn:microsoft.com/office/officeart/2005/8/layout/radial5"/>
    <dgm:cxn modelId="{D624AD0B-3D17-4991-8DBE-55084EF5777C}" type="presParOf" srcId="{6CC2E422-21D9-45DC-B473-62A27DC38C0A}" destId="{EC41F4A9-C446-4A25-8709-7F3F05C59414}" srcOrd="0" destOrd="0" presId="urn:microsoft.com/office/officeart/2005/8/layout/radial5"/>
    <dgm:cxn modelId="{9E54CA02-1134-4B9A-823D-8E6A44E28E79}" type="presParOf" srcId="{3A27246A-2964-4F62-8ECC-190B630F1997}" destId="{80A7A9E2-6CCA-4422-AF1B-5AFE4C2BAEAF}"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04320-61C0-4F00-9E61-CE807FF187FF}">
      <dsp:nvSpPr>
        <dsp:cNvPr id="0" name=""/>
        <dsp:cNvSpPr/>
      </dsp:nvSpPr>
      <dsp:spPr>
        <a:xfrm>
          <a:off x="2908659" y="2527659"/>
          <a:ext cx="1802680" cy="1802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a:t>Studying A Levels</a:t>
          </a:r>
        </a:p>
      </dsp:txBody>
      <dsp:txXfrm>
        <a:off x="3172655" y="2791655"/>
        <a:ext cx="1274688" cy="1274688"/>
      </dsp:txXfrm>
    </dsp:sp>
    <dsp:sp modelId="{0F705A03-C864-437D-9031-0E5FA3E2EAFC}">
      <dsp:nvSpPr>
        <dsp:cNvPr id="0" name=""/>
        <dsp:cNvSpPr/>
      </dsp:nvSpPr>
      <dsp:spPr>
        <a:xfrm rot="16200000">
          <a:off x="3619520" y="1872589"/>
          <a:ext cx="380959" cy="6129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676664" y="2052315"/>
        <a:ext cx="266671" cy="367747"/>
      </dsp:txXfrm>
    </dsp:sp>
    <dsp:sp modelId="{893FA72D-E865-4B77-AF8E-0F3D46D1923B}">
      <dsp:nvSpPr>
        <dsp:cNvPr id="0" name=""/>
        <dsp:cNvSpPr/>
      </dsp:nvSpPr>
      <dsp:spPr>
        <a:xfrm>
          <a:off x="2908659" y="6186"/>
          <a:ext cx="1802680" cy="1802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Hit the ground running</a:t>
          </a:r>
        </a:p>
      </dsp:txBody>
      <dsp:txXfrm>
        <a:off x="3172655" y="270182"/>
        <a:ext cx="1274688" cy="1274688"/>
      </dsp:txXfrm>
    </dsp:sp>
    <dsp:sp modelId="{141788F3-827D-43B2-9D40-AC2BE060388B}">
      <dsp:nvSpPr>
        <dsp:cNvPr id="0" name=""/>
        <dsp:cNvSpPr/>
      </dsp:nvSpPr>
      <dsp:spPr>
        <a:xfrm rot="19800000">
          <a:off x="4702012" y="2497567"/>
          <a:ext cx="380959" cy="6129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709668" y="2648721"/>
        <a:ext cx="266671" cy="367747"/>
      </dsp:txXfrm>
    </dsp:sp>
    <dsp:sp modelId="{63C72D06-D5FA-4F01-8875-21B2782E1DBA}">
      <dsp:nvSpPr>
        <dsp:cNvPr id="0" name=""/>
        <dsp:cNvSpPr/>
      </dsp:nvSpPr>
      <dsp:spPr>
        <a:xfrm>
          <a:off x="5092319" y="1266923"/>
          <a:ext cx="1802680" cy="1802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Expect it to be hard</a:t>
          </a:r>
        </a:p>
      </dsp:txBody>
      <dsp:txXfrm>
        <a:off x="5356315" y="1530919"/>
        <a:ext cx="1274688" cy="1274688"/>
      </dsp:txXfrm>
    </dsp:sp>
    <dsp:sp modelId="{84C12718-7507-47BA-BE42-C4AF12AF9CC4}">
      <dsp:nvSpPr>
        <dsp:cNvPr id="0" name=""/>
        <dsp:cNvSpPr/>
      </dsp:nvSpPr>
      <dsp:spPr>
        <a:xfrm rot="1800000">
          <a:off x="4702012" y="3747521"/>
          <a:ext cx="380959" cy="6129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709668" y="3841531"/>
        <a:ext cx="266671" cy="367747"/>
      </dsp:txXfrm>
    </dsp:sp>
    <dsp:sp modelId="{6CD062D7-610B-4906-8941-8F371DE75F05}">
      <dsp:nvSpPr>
        <dsp:cNvPr id="0" name=""/>
        <dsp:cNvSpPr/>
      </dsp:nvSpPr>
      <dsp:spPr>
        <a:xfrm>
          <a:off x="5092319" y="3788396"/>
          <a:ext cx="1802680" cy="1802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Be proactive</a:t>
          </a:r>
        </a:p>
      </dsp:txBody>
      <dsp:txXfrm>
        <a:off x="5356315" y="4052392"/>
        <a:ext cx="1274688" cy="1274688"/>
      </dsp:txXfrm>
    </dsp:sp>
    <dsp:sp modelId="{F0EBA09B-58A5-41EF-800B-893DE7389C7C}">
      <dsp:nvSpPr>
        <dsp:cNvPr id="0" name=""/>
        <dsp:cNvSpPr/>
      </dsp:nvSpPr>
      <dsp:spPr>
        <a:xfrm rot="5400000">
          <a:off x="3619520" y="4372498"/>
          <a:ext cx="380959" cy="6129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676664" y="4437936"/>
        <a:ext cx="266671" cy="367747"/>
      </dsp:txXfrm>
    </dsp:sp>
    <dsp:sp modelId="{9CCBCD50-D180-4B28-AE16-C33D0CD1CA39}">
      <dsp:nvSpPr>
        <dsp:cNvPr id="0" name=""/>
        <dsp:cNvSpPr/>
      </dsp:nvSpPr>
      <dsp:spPr>
        <a:xfrm>
          <a:off x="2908659" y="5049132"/>
          <a:ext cx="1802680" cy="1802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Communicate with staff</a:t>
          </a:r>
        </a:p>
      </dsp:txBody>
      <dsp:txXfrm>
        <a:off x="3172655" y="5313128"/>
        <a:ext cx="1274688" cy="1274688"/>
      </dsp:txXfrm>
    </dsp:sp>
    <dsp:sp modelId="{6F253B96-4835-4CF8-AC81-0942233204FB}">
      <dsp:nvSpPr>
        <dsp:cNvPr id="0" name=""/>
        <dsp:cNvSpPr/>
      </dsp:nvSpPr>
      <dsp:spPr>
        <a:xfrm rot="9000000">
          <a:off x="2537027" y="3747521"/>
          <a:ext cx="380959" cy="6129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2643659" y="3841531"/>
        <a:ext cx="266671" cy="367747"/>
      </dsp:txXfrm>
    </dsp:sp>
    <dsp:sp modelId="{8650C09A-97AF-43FA-8F98-AC1D434AF381}">
      <dsp:nvSpPr>
        <dsp:cNvPr id="0" name=""/>
        <dsp:cNvSpPr/>
      </dsp:nvSpPr>
      <dsp:spPr>
        <a:xfrm>
          <a:off x="725000" y="3788396"/>
          <a:ext cx="1802680" cy="1802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Meet deadlines</a:t>
          </a:r>
        </a:p>
      </dsp:txBody>
      <dsp:txXfrm>
        <a:off x="988996" y="4052392"/>
        <a:ext cx="1274688" cy="1274688"/>
      </dsp:txXfrm>
    </dsp:sp>
    <dsp:sp modelId="{4B603F1E-5E27-4ACF-B0A5-214B36ACE768}">
      <dsp:nvSpPr>
        <dsp:cNvPr id="0" name=""/>
        <dsp:cNvSpPr/>
      </dsp:nvSpPr>
      <dsp:spPr>
        <a:xfrm rot="12600000">
          <a:off x="2537027" y="2497567"/>
          <a:ext cx="380959" cy="6129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2643659" y="2648721"/>
        <a:ext cx="266671" cy="367747"/>
      </dsp:txXfrm>
    </dsp:sp>
    <dsp:sp modelId="{1EEE30AB-DCD0-4C1C-8A8B-EB38F6CE0F69}">
      <dsp:nvSpPr>
        <dsp:cNvPr id="0" name=""/>
        <dsp:cNvSpPr/>
      </dsp:nvSpPr>
      <dsp:spPr>
        <a:xfrm>
          <a:off x="725000" y="1266923"/>
          <a:ext cx="1802680" cy="1802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Re-cap notes</a:t>
          </a:r>
        </a:p>
      </dsp:txBody>
      <dsp:txXfrm>
        <a:off x="988996" y="1530919"/>
        <a:ext cx="1274688" cy="127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08CD0-9E1C-4F8D-A79E-BE69433C54AF}">
      <dsp:nvSpPr>
        <dsp:cNvPr id="0" name=""/>
        <dsp:cNvSpPr/>
      </dsp:nvSpPr>
      <dsp:spPr>
        <a:xfrm>
          <a:off x="2840756" y="2718967"/>
          <a:ext cx="1938486" cy="19384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a:t>Study habits</a:t>
          </a:r>
        </a:p>
      </dsp:txBody>
      <dsp:txXfrm>
        <a:off x="3124641" y="3002852"/>
        <a:ext cx="1370716" cy="1370716"/>
      </dsp:txXfrm>
    </dsp:sp>
    <dsp:sp modelId="{C1AFB63D-BA9B-4420-ADBF-D8A4A20A0B50}">
      <dsp:nvSpPr>
        <dsp:cNvPr id="0" name=""/>
        <dsp:cNvSpPr/>
      </dsp:nvSpPr>
      <dsp:spPr>
        <a:xfrm rot="16200000">
          <a:off x="3604358" y="2013061"/>
          <a:ext cx="411283" cy="659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3666051" y="2206571"/>
        <a:ext cx="287898" cy="395451"/>
      </dsp:txXfrm>
    </dsp:sp>
    <dsp:sp modelId="{B98060BC-D100-41A9-AE5D-EA32BA3B7D7A}">
      <dsp:nvSpPr>
        <dsp:cNvPr id="0" name=""/>
        <dsp:cNvSpPr/>
      </dsp:nvSpPr>
      <dsp:spPr>
        <a:xfrm>
          <a:off x="2840756" y="4474"/>
          <a:ext cx="1938486" cy="19384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Use G4S</a:t>
          </a:r>
        </a:p>
      </dsp:txBody>
      <dsp:txXfrm>
        <a:off x="3124641" y="288359"/>
        <a:ext cx="1370716" cy="1370716"/>
      </dsp:txXfrm>
    </dsp:sp>
    <dsp:sp modelId="{7DA06AF1-22E2-4551-9CB2-53E95A4D2048}">
      <dsp:nvSpPr>
        <dsp:cNvPr id="0" name=""/>
        <dsp:cNvSpPr/>
      </dsp:nvSpPr>
      <dsp:spPr>
        <a:xfrm rot="20520000">
          <a:off x="4884106" y="2942853"/>
          <a:ext cx="411283" cy="659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4887125" y="3093734"/>
        <a:ext cx="287898" cy="395451"/>
      </dsp:txXfrm>
    </dsp:sp>
    <dsp:sp modelId="{CAA58EA1-A713-4D50-8961-4A8E66A7E18D}">
      <dsp:nvSpPr>
        <dsp:cNvPr id="0" name=""/>
        <dsp:cNvSpPr/>
      </dsp:nvSpPr>
      <dsp:spPr>
        <a:xfrm>
          <a:off x="5422393" y="1880143"/>
          <a:ext cx="1938486" cy="19384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Have a routine</a:t>
          </a:r>
        </a:p>
      </dsp:txBody>
      <dsp:txXfrm>
        <a:off x="5706278" y="2164028"/>
        <a:ext cx="1370716" cy="1370716"/>
      </dsp:txXfrm>
    </dsp:sp>
    <dsp:sp modelId="{4AA5912A-5BC9-4B71-A4E6-6B7819DE6454}">
      <dsp:nvSpPr>
        <dsp:cNvPr id="0" name=""/>
        <dsp:cNvSpPr/>
      </dsp:nvSpPr>
      <dsp:spPr>
        <a:xfrm rot="3240000">
          <a:off x="4395285" y="4447286"/>
          <a:ext cx="411283" cy="659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4420716" y="4529193"/>
        <a:ext cx="287898" cy="395451"/>
      </dsp:txXfrm>
    </dsp:sp>
    <dsp:sp modelId="{92A838AB-CC53-44DA-A52D-0E4333CBA7BB}">
      <dsp:nvSpPr>
        <dsp:cNvPr id="0" name=""/>
        <dsp:cNvSpPr/>
      </dsp:nvSpPr>
      <dsp:spPr>
        <a:xfrm>
          <a:off x="4436295" y="4915039"/>
          <a:ext cx="1938486" cy="19384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Use the facilities</a:t>
          </a:r>
        </a:p>
      </dsp:txBody>
      <dsp:txXfrm>
        <a:off x="4720180" y="5198924"/>
        <a:ext cx="1370716" cy="1370716"/>
      </dsp:txXfrm>
    </dsp:sp>
    <dsp:sp modelId="{6911BDFF-61F1-4C67-A0C9-ACC08A121814}">
      <dsp:nvSpPr>
        <dsp:cNvPr id="0" name=""/>
        <dsp:cNvSpPr/>
      </dsp:nvSpPr>
      <dsp:spPr>
        <a:xfrm rot="7560000">
          <a:off x="2813430" y="4447286"/>
          <a:ext cx="411283" cy="659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10800000">
        <a:off x="2911384" y="4529193"/>
        <a:ext cx="287898" cy="395451"/>
      </dsp:txXfrm>
    </dsp:sp>
    <dsp:sp modelId="{C41A75B7-38B3-4D63-888D-D94F8D0892C0}">
      <dsp:nvSpPr>
        <dsp:cNvPr id="0" name=""/>
        <dsp:cNvSpPr/>
      </dsp:nvSpPr>
      <dsp:spPr>
        <a:xfrm>
          <a:off x="1245217" y="4915039"/>
          <a:ext cx="1938486" cy="19384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Have a good space at home</a:t>
          </a:r>
        </a:p>
      </dsp:txBody>
      <dsp:txXfrm>
        <a:off x="1529102" y="5198924"/>
        <a:ext cx="1370716" cy="1370716"/>
      </dsp:txXfrm>
    </dsp:sp>
    <dsp:sp modelId="{6CC2E422-21D9-45DC-B473-62A27DC38C0A}">
      <dsp:nvSpPr>
        <dsp:cNvPr id="0" name=""/>
        <dsp:cNvSpPr/>
      </dsp:nvSpPr>
      <dsp:spPr>
        <a:xfrm rot="11880000">
          <a:off x="2324610" y="2942853"/>
          <a:ext cx="411283" cy="6590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rot="10800000">
        <a:off x="2444976" y="3093734"/>
        <a:ext cx="287898" cy="395451"/>
      </dsp:txXfrm>
    </dsp:sp>
    <dsp:sp modelId="{80A7A9E2-6CCA-4422-AF1B-5AFE4C2BAEAF}">
      <dsp:nvSpPr>
        <dsp:cNvPr id="0" name=""/>
        <dsp:cNvSpPr/>
      </dsp:nvSpPr>
      <dsp:spPr>
        <a:xfrm>
          <a:off x="259120" y="1880143"/>
          <a:ext cx="1938486" cy="19384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a:t>Use IS and Private/ Home Study well</a:t>
          </a:r>
        </a:p>
      </dsp:txBody>
      <dsp:txXfrm>
        <a:off x="543005" y="2164028"/>
        <a:ext cx="1370716" cy="137071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1"/>
            <a:ext cx="2890617" cy="4966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l" eaLnBrk="0" hangingPunct="0">
              <a:defRPr sz="1200"/>
            </a:lvl1pPr>
          </a:lstStyle>
          <a:p>
            <a:pPr>
              <a:defRPr/>
            </a:pPr>
            <a:endParaRPr lang="en-GB"/>
          </a:p>
        </p:txBody>
      </p:sp>
      <p:sp>
        <p:nvSpPr>
          <p:cNvPr id="28675" name="Rectangle 3"/>
          <p:cNvSpPr>
            <a:spLocks noGrp="1" noChangeArrowheads="1"/>
          </p:cNvSpPr>
          <p:nvPr>
            <p:ph type="dt" sz="quarter" idx="1"/>
          </p:nvPr>
        </p:nvSpPr>
        <p:spPr bwMode="auto">
          <a:xfrm>
            <a:off x="3778473" y="1"/>
            <a:ext cx="2890617" cy="496650"/>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eaLnBrk="0" hangingPunct="0">
              <a:defRPr sz="1200"/>
            </a:lvl1pPr>
          </a:lstStyle>
          <a:p>
            <a:pPr>
              <a:defRPr/>
            </a:pPr>
            <a:endParaRPr lang="en-GB"/>
          </a:p>
        </p:txBody>
      </p:sp>
      <p:sp>
        <p:nvSpPr>
          <p:cNvPr id="28676" name="Rectangle 4"/>
          <p:cNvSpPr>
            <a:spLocks noGrp="1" noChangeArrowheads="1"/>
          </p:cNvSpPr>
          <p:nvPr>
            <p:ph type="ftr" sz="quarter" idx="2"/>
          </p:nvPr>
        </p:nvSpPr>
        <p:spPr bwMode="auto">
          <a:xfrm>
            <a:off x="1" y="9429991"/>
            <a:ext cx="2890617" cy="496649"/>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l" eaLnBrk="0" hangingPunct="0">
              <a:defRPr sz="1200"/>
            </a:lvl1pPr>
          </a:lstStyle>
          <a:p>
            <a:pPr>
              <a:defRPr/>
            </a:pPr>
            <a:endParaRPr lang="en-GB"/>
          </a:p>
        </p:txBody>
      </p:sp>
      <p:sp>
        <p:nvSpPr>
          <p:cNvPr id="28677" name="Rectangle 5"/>
          <p:cNvSpPr>
            <a:spLocks noGrp="1" noChangeArrowheads="1"/>
          </p:cNvSpPr>
          <p:nvPr>
            <p:ph type="sldNum" sz="quarter" idx="3"/>
          </p:nvPr>
        </p:nvSpPr>
        <p:spPr bwMode="auto">
          <a:xfrm>
            <a:off x="3778473" y="9429991"/>
            <a:ext cx="2890617" cy="496649"/>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eaLnBrk="0" hangingPunct="0">
              <a:defRPr sz="1200"/>
            </a:lvl1pPr>
          </a:lstStyle>
          <a:p>
            <a:pPr>
              <a:defRPr/>
            </a:pPr>
            <a:fld id="{D132279C-E509-411A-B2E6-448D178E47AC}" type="slidenum">
              <a:rPr lang="en-GB"/>
              <a:pPr>
                <a:defRPr/>
              </a:pPr>
              <a:t>‹#›</a:t>
            </a:fld>
            <a:endParaRPr lang="en-GB"/>
          </a:p>
        </p:txBody>
      </p:sp>
    </p:spTree>
    <p:extLst>
      <p:ext uri="{BB962C8B-B14F-4D97-AF65-F5344CB8AC3E}">
        <p14:creationId xmlns:p14="http://schemas.microsoft.com/office/powerpoint/2010/main" val="201747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1" y="0"/>
            <a:ext cx="2890617" cy="464915"/>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l">
              <a:defRPr sz="1200">
                <a:latin typeface="Arial" charset="0"/>
              </a:defRPr>
            </a:lvl1pPr>
          </a:lstStyle>
          <a:p>
            <a:pPr>
              <a:defRPr/>
            </a:pPr>
            <a:endParaRPr lang="en-GB"/>
          </a:p>
        </p:txBody>
      </p:sp>
      <p:sp>
        <p:nvSpPr>
          <p:cNvPr id="90115" name="Rectangle 3"/>
          <p:cNvSpPr>
            <a:spLocks noGrp="1" noChangeArrowheads="1"/>
          </p:cNvSpPr>
          <p:nvPr>
            <p:ph type="dt" idx="1"/>
          </p:nvPr>
        </p:nvSpPr>
        <p:spPr bwMode="auto">
          <a:xfrm>
            <a:off x="3778473" y="0"/>
            <a:ext cx="2890617" cy="464915"/>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a:defRPr sz="1200">
                <a:latin typeface="Arial" charset="0"/>
              </a:defRPr>
            </a:lvl1pPr>
          </a:lstStyle>
          <a:p>
            <a:pPr>
              <a:defRPr/>
            </a:pPr>
            <a:endParaRPr lang="en-GB"/>
          </a:p>
        </p:txBody>
      </p:sp>
      <p:sp>
        <p:nvSpPr>
          <p:cNvPr id="29700" name="Rectangle 4"/>
          <p:cNvSpPr>
            <a:spLocks noGrp="1" noRot="1" noChangeAspect="1" noChangeArrowheads="1" noTextEdit="1"/>
          </p:cNvSpPr>
          <p:nvPr>
            <p:ph type="sldImg" idx="2"/>
          </p:nvPr>
        </p:nvSpPr>
        <p:spPr bwMode="auto">
          <a:xfrm>
            <a:off x="858838" y="774700"/>
            <a:ext cx="4951412" cy="3714750"/>
          </a:xfrm>
          <a:prstGeom prst="rect">
            <a:avLst/>
          </a:prstGeom>
          <a:noFill/>
          <a:ln w="9525">
            <a:solidFill>
              <a:srgbClr val="000000"/>
            </a:solidFill>
            <a:miter lim="800000"/>
            <a:headEnd/>
            <a:tailEnd/>
          </a:ln>
        </p:spPr>
      </p:sp>
      <p:sp>
        <p:nvSpPr>
          <p:cNvPr id="90117" name="Rectangle 5"/>
          <p:cNvSpPr>
            <a:spLocks noGrp="1" noChangeArrowheads="1"/>
          </p:cNvSpPr>
          <p:nvPr>
            <p:ph type="body" sz="quarter" idx="3"/>
          </p:nvPr>
        </p:nvSpPr>
        <p:spPr bwMode="auto">
          <a:xfrm>
            <a:off x="889421" y="4720549"/>
            <a:ext cx="4890247" cy="4488884"/>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0118" name="Rectangle 6"/>
          <p:cNvSpPr>
            <a:spLocks noGrp="1" noChangeArrowheads="1"/>
          </p:cNvSpPr>
          <p:nvPr>
            <p:ph type="ftr" sz="quarter" idx="4"/>
          </p:nvPr>
        </p:nvSpPr>
        <p:spPr bwMode="auto">
          <a:xfrm>
            <a:off x="1" y="9441096"/>
            <a:ext cx="2890617" cy="464915"/>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l">
              <a:defRPr sz="1200">
                <a:latin typeface="Arial" charset="0"/>
              </a:defRPr>
            </a:lvl1pPr>
          </a:lstStyle>
          <a:p>
            <a:pPr>
              <a:defRPr/>
            </a:pPr>
            <a:endParaRPr lang="en-GB"/>
          </a:p>
        </p:txBody>
      </p:sp>
      <p:sp>
        <p:nvSpPr>
          <p:cNvPr id="90119" name="Rectangle 7"/>
          <p:cNvSpPr>
            <a:spLocks noGrp="1" noChangeArrowheads="1"/>
          </p:cNvSpPr>
          <p:nvPr>
            <p:ph type="sldNum" sz="quarter" idx="5"/>
          </p:nvPr>
        </p:nvSpPr>
        <p:spPr bwMode="auto">
          <a:xfrm>
            <a:off x="3778473" y="9441096"/>
            <a:ext cx="2890617" cy="464915"/>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a:defRPr sz="1200">
                <a:latin typeface="Arial" charset="0"/>
              </a:defRPr>
            </a:lvl1pPr>
          </a:lstStyle>
          <a:p>
            <a:pPr>
              <a:defRPr/>
            </a:pPr>
            <a:fld id="{FA66EBBE-D3E2-4CF0-A139-7508A99520E0}" type="slidenum">
              <a:rPr lang="en-GB"/>
              <a:pPr>
                <a:defRPr/>
              </a:pPr>
              <a:t>‹#›</a:t>
            </a:fld>
            <a:endParaRPr lang="en-GB"/>
          </a:p>
        </p:txBody>
      </p:sp>
    </p:spTree>
    <p:extLst>
      <p:ext uri="{BB962C8B-B14F-4D97-AF65-F5344CB8AC3E}">
        <p14:creationId xmlns:p14="http://schemas.microsoft.com/office/powerpoint/2010/main" val="5098488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64" indent="-285664">
              <a:lnSpc>
                <a:spcPct val="107000"/>
              </a:lnSpc>
              <a:spcAft>
                <a:spcPts val="800"/>
              </a:spcAft>
              <a:buFont typeface="Arial" panose="020B0604020202020204" pitchFamily="34" charset="0"/>
              <a:buChar char="•"/>
              <a:tabLst>
                <a:tab pos="457063" algn="l"/>
              </a:tabLst>
            </a:pPr>
            <a:r>
              <a:rPr lang="en-GB" sz="1800" b="1">
                <a:solidFill>
                  <a:srgbClr val="000000"/>
                </a:solidFill>
                <a:latin typeface="Aptos" panose="020B0004020202020204" pitchFamily="34" charset="0"/>
                <a:ea typeface="Times New Roman" panose="02020603050405020304" pitchFamily="18" charset="0"/>
                <a:cs typeface="Times New Roman" panose="02020603050405020304" pitchFamily="18" charset="0"/>
              </a:rPr>
              <a:t>Vision</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knowing what they want to achieve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having goals. Much easier to motivate yourself if you know what you are doing it for.</a:t>
            </a:r>
            <a:endParaRPr lang="en-GB" sz="1800" kern="100">
              <a:latin typeface="Aptos" panose="020B0004020202020204" pitchFamily="34" charset="0"/>
              <a:ea typeface="Aptos" panose="020B0004020202020204" pitchFamily="34" charset="0"/>
              <a:cs typeface="Times New Roman" panose="02020603050405020304" pitchFamily="18" charset="0"/>
            </a:endParaRPr>
          </a:p>
          <a:p>
            <a:pPr marL="342797" indent="-342797">
              <a:lnSpc>
                <a:spcPct val="107000"/>
              </a:lnSpc>
              <a:spcAft>
                <a:spcPts val="800"/>
              </a:spcAft>
              <a:buFont typeface="Arial" panose="020B0604020202020204" pitchFamily="34" charset="0"/>
              <a:buChar char="•"/>
              <a:tabLst>
                <a:tab pos="457063" algn="l"/>
              </a:tabLst>
            </a:pPr>
            <a:r>
              <a:rPr lang="en-GB" sz="1800" b="1">
                <a:solidFill>
                  <a:srgbClr val="000000"/>
                </a:solidFill>
                <a:latin typeface="Aptos" panose="020B0004020202020204" pitchFamily="34" charset="0"/>
                <a:ea typeface="Times New Roman" panose="02020603050405020304" pitchFamily="18" charset="0"/>
                <a:cs typeface="Times New Roman" panose="02020603050405020304" pitchFamily="18" charset="0"/>
              </a:rPr>
              <a:t>Effort </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 Putting in the hours of proactive independent study. Not just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busy work</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1800" kern="100">
              <a:latin typeface="Aptos" panose="020B0004020202020204" pitchFamily="34" charset="0"/>
              <a:ea typeface="Aptos" panose="020B0004020202020204" pitchFamily="34" charset="0"/>
              <a:cs typeface="Times New Roman" panose="02020603050405020304" pitchFamily="18" charset="0"/>
            </a:endParaRPr>
          </a:p>
          <a:p>
            <a:pPr marL="342797" indent="-342797">
              <a:lnSpc>
                <a:spcPct val="107000"/>
              </a:lnSpc>
              <a:spcAft>
                <a:spcPts val="800"/>
              </a:spcAft>
              <a:buFont typeface="Arial" panose="020B0604020202020204" pitchFamily="34" charset="0"/>
              <a:buChar char="•"/>
              <a:tabLst>
                <a:tab pos="457063" algn="l"/>
              </a:tabLst>
            </a:pPr>
            <a:r>
              <a:rPr lang="en-GB" sz="1800" b="1">
                <a:solidFill>
                  <a:srgbClr val="000000"/>
                </a:solidFill>
                <a:latin typeface="Aptos" panose="020B0004020202020204" pitchFamily="34" charset="0"/>
                <a:ea typeface="Times New Roman" panose="02020603050405020304" pitchFamily="18" charset="0"/>
                <a:cs typeface="Times New Roman" panose="02020603050405020304" pitchFamily="18" charset="0"/>
              </a:rPr>
              <a:t>Systems</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organising their time and learning. Staying on top of notes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be their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future friend</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a:t>
            </a:r>
            <a:endParaRPr lang="en-GB" sz="1800" kern="100">
              <a:latin typeface="Aptos" panose="020B0004020202020204" pitchFamily="34" charset="0"/>
              <a:ea typeface="Aptos" panose="020B0004020202020204" pitchFamily="34" charset="0"/>
              <a:cs typeface="Times New Roman" panose="02020603050405020304" pitchFamily="18" charset="0"/>
            </a:endParaRPr>
          </a:p>
          <a:p>
            <a:pPr marL="342797" indent="-342797">
              <a:lnSpc>
                <a:spcPct val="107000"/>
              </a:lnSpc>
              <a:spcAft>
                <a:spcPts val="800"/>
              </a:spcAft>
              <a:buFont typeface="Arial" panose="020B0604020202020204" pitchFamily="34" charset="0"/>
              <a:buChar char="•"/>
              <a:tabLst>
                <a:tab pos="457063" algn="l"/>
              </a:tabLst>
            </a:pPr>
            <a:r>
              <a:rPr lang="en-GB" sz="1800" b="1">
                <a:solidFill>
                  <a:srgbClr val="000000"/>
                </a:solidFill>
                <a:latin typeface="Aptos" panose="020B0004020202020204" pitchFamily="34" charset="0"/>
                <a:ea typeface="Times New Roman" panose="02020603050405020304" pitchFamily="18" charset="0"/>
                <a:cs typeface="Times New Roman" panose="02020603050405020304" pitchFamily="18" charset="0"/>
              </a:rPr>
              <a:t>Practice</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using feedback to make improvements.</a:t>
            </a:r>
            <a:endParaRPr lang="en-GB" sz="1800" kern="100">
              <a:latin typeface="Aptos" panose="020B0004020202020204" pitchFamily="34" charset="0"/>
              <a:ea typeface="Aptos" panose="020B0004020202020204" pitchFamily="34" charset="0"/>
              <a:cs typeface="Times New Roman" panose="02020603050405020304" pitchFamily="18" charset="0"/>
            </a:endParaRPr>
          </a:p>
          <a:p>
            <a:pPr marL="342797" indent="-342797">
              <a:lnSpc>
                <a:spcPct val="107000"/>
              </a:lnSpc>
              <a:spcAft>
                <a:spcPts val="800"/>
              </a:spcAft>
              <a:buFont typeface="Arial" panose="020B0604020202020204" pitchFamily="34" charset="0"/>
              <a:buChar char="•"/>
              <a:tabLst>
                <a:tab pos="457063" algn="l"/>
              </a:tabLst>
            </a:pPr>
            <a:r>
              <a:rPr lang="en-GB" sz="1800" b="1">
                <a:solidFill>
                  <a:srgbClr val="000000"/>
                </a:solidFill>
                <a:latin typeface="Aptos" panose="020B0004020202020204" pitchFamily="34" charset="0"/>
                <a:ea typeface="Times New Roman" panose="02020603050405020304" pitchFamily="18" charset="0"/>
                <a:cs typeface="Times New Roman" panose="02020603050405020304" pitchFamily="18" charset="0"/>
              </a:rPr>
              <a:t>Attitude</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react well to setbacks </a:t>
            </a:r>
            <a:r>
              <a:rPr lang="en-GB" sz="18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800">
                <a:solidFill>
                  <a:srgbClr val="000000"/>
                </a:solidFill>
                <a:latin typeface="Aptos" panose="020B0004020202020204" pitchFamily="34" charset="0"/>
                <a:ea typeface="Times New Roman" panose="02020603050405020304" pitchFamily="18" charset="0"/>
                <a:cs typeface="Times New Roman" panose="02020603050405020304" pitchFamily="18" charset="0"/>
              </a:rPr>
              <a:t> showing resilience and grit.</a:t>
            </a:r>
            <a:endParaRPr lang="en-GB" sz="1800" kern="100">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pPr>
              <a:defRPr/>
            </a:pPr>
            <a:fld id="{FA66EBBE-D3E2-4CF0-A139-7508A99520E0}" type="slidenum">
              <a:rPr lang="en-GB" smtClean="0"/>
              <a:pPr>
                <a:defRPr/>
              </a:pPr>
              <a:t>15</a:t>
            </a:fld>
            <a:endParaRPr lang="en-GB"/>
          </a:p>
        </p:txBody>
      </p:sp>
    </p:spTree>
    <p:extLst>
      <p:ext uri="{BB962C8B-B14F-4D97-AF65-F5344CB8AC3E}">
        <p14:creationId xmlns:p14="http://schemas.microsoft.com/office/powerpoint/2010/main" val="334213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GB"/>
              <a:t>All references from The Science of Learning 2</a:t>
            </a:r>
            <a:r>
              <a:rPr lang="en-GB" baseline="30000"/>
              <a:t>nd</a:t>
            </a:r>
            <a:r>
              <a:rPr lang="en-GB"/>
              <a:t> Edition Watson and Busch.</a:t>
            </a:r>
          </a:p>
          <a:p>
            <a:pPr marL="228531" indent="-228531" defTabSz="914126">
              <a:buFontTx/>
              <a:buAutoNum type="arabicPeriod"/>
              <a:defRPr/>
            </a:pPr>
            <a:endParaRPr lang="en-GB"/>
          </a:p>
          <a:p>
            <a:pPr marL="228531" indent="-228531" defTabSz="914126">
              <a:buFontTx/>
              <a:buAutoNum type="arabicPeriod"/>
              <a:defRPr/>
            </a:pPr>
            <a:r>
              <a:rPr lang="en-GB"/>
              <a:t>This is from a meta-analysis from 2015 of 37 studies involving 80,000 students. They found regular communication with parents helped to motivate students and nip problems in the bud. The Journal of Adolescent Health 2006 recommended doing this whilst eating together - it has been linked to enhanced motivation, engagement, optimism, self-esteem etc. Probably linked to 1, but at mealtimes communication can be more informal/low stakes (p27, 147)</a:t>
            </a:r>
          </a:p>
          <a:p>
            <a:pPr marL="228531" indent="-228531">
              <a:buAutoNum type="arabicPeriod"/>
            </a:pPr>
            <a:endParaRPr lang="en-GB"/>
          </a:p>
          <a:p>
            <a:pPr marL="228531" indent="-228531">
              <a:buAutoNum type="arabicPeriod"/>
            </a:pPr>
            <a:r>
              <a:rPr lang="en-GB"/>
              <a:t>This is from a Stanford University study in 2016. The children of parents who viewed failure as ‘enhancing’ (a learning opportunity) were more likely to develop resilient thought processes and succeed in the long run. (p37)</a:t>
            </a:r>
          </a:p>
          <a:p>
            <a:pPr marL="228531" indent="-228531">
              <a:buAutoNum type="arabicPeriod"/>
            </a:pPr>
            <a:endParaRPr lang="en-GB"/>
          </a:p>
          <a:p>
            <a:pPr marL="228531" indent="-228531">
              <a:buAutoNum type="arabicPeriod"/>
            </a:pPr>
            <a:r>
              <a:rPr lang="en-GB"/>
              <a:t>Applied Cognitive Psychology 2014 found those who revised in a quiet environment  performed 24% better than those who listened to music with lyrics from an artist they liked. (p38)</a:t>
            </a:r>
          </a:p>
          <a:p>
            <a:pPr marL="228531" indent="-228531">
              <a:buAutoNum type="arabicPeriod"/>
            </a:pPr>
            <a:r>
              <a:rPr lang="en-GB"/>
              <a:t>Psychological bulletin 2009 Sleep helps memory, so every school night sleep is important to help what they have learned during the day to be remembered. In the run up to exams sleep is vital – more effective than cramming. (p62) The Journal of Nature (2013) found parents overestimate how much sleep their children are getting by up to 2 hours per night. We will talk to them about importance of sleep hygiene – having a set bed time and routine, cool room, avoiding caffeine and energy drinks. (p188)</a:t>
            </a:r>
          </a:p>
          <a:p>
            <a:pPr marL="228531" indent="-228531">
              <a:buAutoNum type="arabicPeriod"/>
            </a:pPr>
            <a:r>
              <a:rPr lang="en-GB"/>
              <a:t>Social Psychology 2014. The mere presence of their mobile phone in the room is shown to reduce attention, concentration and performance by 20%. This was regardless of age, gender, how much the student normally used the phone and how attached to it they said they were. (p64) Banning mobile phones in schools produces on average a 6.4% increase in exam results (p102)</a:t>
            </a:r>
          </a:p>
          <a:p>
            <a:pPr marL="228531" indent="-228531">
              <a:buAutoNum type="arabicPeriod"/>
            </a:pPr>
            <a:endParaRPr lang="en-GB"/>
          </a:p>
        </p:txBody>
      </p:sp>
      <p:sp>
        <p:nvSpPr>
          <p:cNvPr id="4" name="Slide Number Placeholder 3"/>
          <p:cNvSpPr>
            <a:spLocks noGrp="1"/>
          </p:cNvSpPr>
          <p:nvPr>
            <p:ph type="sldNum" sz="quarter" idx="5"/>
          </p:nvPr>
        </p:nvSpPr>
        <p:spPr/>
        <p:txBody>
          <a:bodyPr/>
          <a:lstStyle/>
          <a:p>
            <a:pPr>
              <a:defRPr/>
            </a:pPr>
            <a:fld id="{FA66EBBE-D3E2-4CF0-A139-7508A99520E0}" type="slidenum">
              <a:rPr lang="en-GB" smtClean="0"/>
              <a:pPr>
                <a:defRPr/>
              </a:pPr>
              <a:t>16</a:t>
            </a:fld>
            <a:endParaRPr lang="en-GB"/>
          </a:p>
        </p:txBody>
      </p:sp>
    </p:spTree>
    <p:extLst>
      <p:ext uri="{BB962C8B-B14F-4D97-AF65-F5344CB8AC3E}">
        <p14:creationId xmlns:p14="http://schemas.microsoft.com/office/powerpoint/2010/main" val="400463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AB02A5-4FE5-49D9-9E24-09F23B90C450}"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AB02A5-4FE5-49D9-9E24-09F23B90C450}"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AB02A5-4FE5-49D9-9E24-09F23B90C450}"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57200" y="3938588"/>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7CF1FEB-D7FF-4AAB-9F01-12184B9B164C}" type="datetimeFigureOut">
              <a:rPr lang="en-US" smtClean="0"/>
              <a:pPr/>
              <a:t>9/12/2025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41C130-7EBA-4FAF-8E0E-0F0B6566DE7D}"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78988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7CF1FEB-D7FF-4AAB-9F01-12184B9B164C}" type="datetimeFigureOut">
              <a:rPr lang="en-US" smtClean="0"/>
              <a:pPr/>
              <a:t>9/12/2025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CE41C130-7EBA-4FAF-8E0E-0F0B6566DE7D}"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592819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AB02A5-4FE5-49D9-9E24-09F23B90C450}"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AB02A5-4FE5-49D9-9E24-09F23B90C450}"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AB02A5-4FE5-49D9-9E24-09F23B90C450}" type="datetimeFigureOut">
              <a:rPr lang="en-US" smtClean="0"/>
              <a:pPr/>
              <a:t>9/12/2025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pPr/>
              <a:t>9/12/2025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pPr/>
              <a:t>‹#›</a:t>
            </a:fld>
            <a:endParaRPr kumimoji="0"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54AB02A5-4FE5-49D9-9E24-09F23B90C450}" type="datetimeFigureOut">
              <a:rPr lang="en-US" smtClean="0"/>
              <a:pPr algn="r" eaLnBrk="1" latinLnBrk="0" hangingPunct="1"/>
              <a:t>9/12/2025</a:t>
            </a:fld>
            <a:endParaRPr lang="en-US" sz="1200">
              <a:solidFill>
                <a:schemeClr val="bg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294C92D-0306-4E69-9CD3-20855E849650}" type="slidenum">
              <a:rPr kumimoji="0" lang="en-US" smtClean="0"/>
              <a:pPr algn="ctr" eaLnBrk="1" latinLnBrk="0" hangingPunct="1"/>
              <a:t>‹#›</a:t>
            </a:fld>
            <a:endParaRPr kumimoji="0" lang="en-US" sz="1200">
              <a:solidFill>
                <a:schemeClr val="bg2">
                  <a:shade val="50000"/>
                </a:schemeClr>
              </a:solidFill>
              <a:effectLst/>
            </a:endParaRPr>
          </a:p>
        </p:txBody>
      </p:sp>
      <p:pic>
        <p:nvPicPr>
          <p:cNvPr id="1026" name="Picture 2" descr="C:\Documents and Settings\stowt\Desktop\lcs.png"/>
          <p:cNvPicPr>
            <a:picLocks noChangeAspect="1" noChangeArrowheads="1"/>
          </p:cNvPicPr>
          <p:nvPr/>
        </p:nvPicPr>
        <p:blipFill>
          <a:blip r:embed="rId16"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hyperlink" Target="mailto:sixthform@littleover.derby.sch.u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littleover.derby.sch.uk/"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12440" y="171518"/>
            <a:ext cx="7452320" cy="6247864"/>
          </a:xfrm>
          <a:prstGeom prst="rect">
            <a:avLst/>
          </a:prstGeom>
          <a:noFill/>
        </p:spPr>
        <p:txBody>
          <a:bodyPr wrap="square" rtlCol="0">
            <a:spAutoFit/>
          </a:bodyPr>
          <a:lstStyle/>
          <a:p>
            <a:r>
              <a:rPr lang="en-GB" sz="6000" b="1" i="1" dirty="0">
                <a:latin typeface="+mj-lt"/>
                <a:cs typeface="Arial" pitchFamily="34" charset="0"/>
              </a:rPr>
              <a:t>Littleover Community School Sixth Form</a:t>
            </a:r>
          </a:p>
          <a:p>
            <a:endParaRPr lang="en-GB" sz="6000" b="1" i="1" dirty="0">
              <a:latin typeface="+mj-lt"/>
              <a:cs typeface="Arial" pitchFamily="34" charset="0"/>
            </a:endParaRPr>
          </a:p>
          <a:p>
            <a:endParaRPr lang="en-GB" sz="4400" b="1" i="1" dirty="0">
              <a:latin typeface="+mj-lt"/>
              <a:cs typeface="Arial" pitchFamily="34" charset="0"/>
            </a:endParaRPr>
          </a:p>
          <a:p>
            <a:endParaRPr lang="en-GB" sz="4400" b="1" i="1" dirty="0">
              <a:latin typeface="+mj-lt"/>
              <a:cs typeface="Arial" pitchFamily="34" charset="0"/>
            </a:endParaRPr>
          </a:p>
          <a:p>
            <a:endParaRPr lang="en-GB" sz="4400" b="1" i="1" dirty="0">
              <a:latin typeface="+mj-lt"/>
              <a:cs typeface="Arial" pitchFamily="34" charset="0"/>
            </a:endParaRPr>
          </a:p>
          <a:p>
            <a:r>
              <a:rPr lang="en-GB" sz="4400" b="1" i="1" dirty="0">
                <a:latin typeface="+mj-lt"/>
                <a:cs typeface="Arial" pitchFamily="34" charset="0"/>
              </a:rPr>
              <a:t>New Parents’ Information Evening</a:t>
            </a:r>
          </a:p>
        </p:txBody>
      </p:sp>
      <p:sp>
        <p:nvSpPr>
          <p:cNvPr id="2" name="TextBox 1"/>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pic>
        <p:nvPicPr>
          <p:cNvPr id="16" name="Picture 15">
            <a:extLst>
              <a:ext uri="{FF2B5EF4-FFF2-40B4-BE49-F238E27FC236}">
                <a16:creationId xmlns:a16="http://schemas.microsoft.com/office/drawing/2014/main" id="{6B1FED91-9A64-E8C0-5BCC-A707AC44C13C}"/>
              </a:ext>
            </a:extLst>
          </p:cNvPr>
          <p:cNvPicPr>
            <a:picLocks noChangeAspect="1"/>
          </p:cNvPicPr>
          <p:nvPr/>
        </p:nvPicPr>
        <p:blipFill>
          <a:blip r:embed="rId2"/>
          <a:stretch>
            <a:fillRect/>
          </a:stretch>
        </p:blipFill>
        <p:spPr>
          <a:xfrm>
            <a:off x="2810284" y="1979532"/>
            <a:ext cx="5056632" cy="3063527"/>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7644" y="274638"/>
            <a:ext cx="7776356" cy="1143000"/>
          </a:xfrm>
        </p:spPr>
        <p:txBody>
          <a:bodyPr>
            <a:noAutofit/>
          </a:bodyPr>
          <a:lstStyle/>
          <a:p>
            <a:r>
              <a:rPr lang="en-GB" sz="3800" dirty="0"/>
              <a:t>Independent/Home Study and CPD</a:t>
            </a:r>
          </a:p>
        </p:txBody>
      </p:sp>
      <p:sp>
        <p:nvSpPr>
          <p:cNvPr id="5" name="Text Placeholder 4"/>
          <p:cNvSpPr>
            <a:spLocks noGrp="1"/>
          </p:cNvSpPr>
          <p:nvPr>
            <p:ph type="body" sz="half" idx="3"/>
          </p:nvPr>
        </p:nvSpPr>
        <p:spPr>
          <a:xfrm>
            <a:off x="1547663" y="1340768"/>
            <a:ext cx="7252207" cy="4785395"/>
          </a:xfrm>
        </p:spPr>
        <p:txBody>
          <a:bodyPr>
            <a:normAutofit/>
          </a:bodyPr>
          <a:lstStyle/>
          <a:p>
            <a:r>
              <a:rPr lang="en-GB" dirty="0"/>
              <a:t>Independent Study – 10% of lesson time in subject teaching groups</a:t>
            </a:r>
          </a:p>
          <a:p>
            <a:r>
              <a:rPr lang="en-GB" dirty="0"/>
              <a:t>Private Study – any time they have ‘free’ on their timetable when they are in school – use S3 and S7</a:t>
            </a:r>
          </a:p>
          <a:p>
            <a:r>
              <a:rPr lang="en-GB" dirty="0"/>
              <a:t>Home Study – Becomes available in phases as the move through Y12 and 13.</a:t>
            </a:r>
          </a:p>
          <a:p>
            <a:r>
              <a:rPr lang="en-GB" dirty="0"/>
              <a:t>CPD – Careers, PSHE, Key Skills, Teambuilding etc</a:t>
            </a:r>
          </a:p>
          <a:p>
            <a:endParaRPr lang="en-GB" dirty="0"/>
          </a:p>
          <a:p>
            <a:pPr marL="0" indent="0">
              <a:buNone/>
            </a:pPr>
            <a:endParaRPr lang="en-GB" dirty="0"/>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AAA42-804C-84EF-3E4E-DCED7C2A1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54CD9B-10F6-E96F-6C44-7E775A2D6B81}"/>
              </a:ext>
            </a:extLst>
          </p:cNvPr>
          <p:cNvSpPr>
            <a:spLocks noGrp="1"/>
          </p:cNvSpPr>
          <p:nvPr>
            <p:ph type="title"/>
          </p:nvPr>
        </p:nvSpPr>
        <p:spPr>
          <a:xfrm>
            <a:off x="1367644" y="274638"/>
            <a:ext cx="7776356" cy="1143000"/>
          </a:xfrm>
        </p:spPr>
        <p:txBody>
          <a:bodyPr>
            <a:noAutofit/>
          </a:bodyPr>
          <a:lstStyle/>
          <a:p>
            <a:r>
              <a:rPr lang="en-GB" sz="3800" dirty="0"/>
              <a:t>Year 12 CPD</a:t>
            </a:r>
          </a:p>
        </p:txBody>
      </p:sp>
      <p:sp>
        <p:nvSpPr>
          <p:cNvPr id="5" name="Text Placeholder 4">
            <a:extLst>
              <a:ext uri="{FF2B5EF4-FFF2-40B4-BE49-F238E27FC236}">
                <a16:creationId xmlns:a16="http://schemas.microsoft.com/office/drawing/2014/main" id="{886DDD0D-EAB1-60FE-3AEE-DDDB70E25BB2}"/>
              </a:ext>
            </a:extLst>
          </p:cNvPr>
          <p:cNvSpPr>
            <a:spLocks noGrp="1"/>
          </p:cNvSpPr>
          <p:nvPr>
            <p:ph type="body" sz="half" idx="3"/>
          </p:nvPr>
        </p:nvSpPr>
        <p:spPr>
          <a:xfrm>
            <a:off x="1547663" y="1340768"/>
            <a:ext cx="7252207" cy="4785395"/>
          </a:xfrm>
        </p:spPr>
        <p:txBody>
          <a:bodyPr>
            <a:normAutofit/>
          </a:bodyPr>
          <a:lstStyle/>
          <a:p>
            <a:endParaRPr lang="en-GB" dirty="0"/>
          </a:p>
          <a:p>
            <a:pPr marL="0" indent="0">
              <a:buNone/>
            </a:pPr>
            <a:endParaRPr lang="en-GB" dirty="0"/>
          </a:p>
        </p:txBody>
      </p:sp>
      <p:sp>
        <p:nvSpPr>
          <p:cNvPr id="4" name="TextBox 3">
            <a:extLst>
              <a:ext uri="{FF2B5EF4-FFF2-40B4-BE49-F238E27FC236}">
                <a16:creationId xmlns:a16="http://schemas.microsoft.com/office/drawing/2014/main" id="{40B52C12-5FA9-752A-587C-F2A86F040414}"/>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pic>
        <p:nvPicPr>
          <p:cNvPr id="6" name="Picture 5">
            <a:extLst>
              <a:ext uri="{FF2B5EF4-FFF2-40B4-BE49-F238E27FC236}">
                <a16:creationId xmlns:a16="http://schemas.microsoft.com/office/drawing/2014/main" id="{0205BAD6-27BB-F7AE-8197-2C5F8EF4BAF5}"/>
              </a:ext>
            </a:extLst>
          </p:cNvPr>
          <p:cNvPicPr>
            <a:picLocks noChangeAspect="1"/>
          </p:cNvPicPr>
          <p:nvPr/>
        </p:nvPicPr>
        <p:blipFill>
          <a:blip r:embed="rId2"/>
          <a:stretch>
            <a:fillRect/>
          </a:stretch>
        </p:blipFill>
        <p:spPr>
          <a:xfrm>
            <a:off x="1547663" y="1527795"/>
            <a:ext cx="7602309" cy="4223782"/>
          </a:xfrm>
          <a:prstGeom prst="rect">
            <a:avLst/>
          </a:prstGeom>
        </p:spPr>
      </p:pic>
    </p:spTree>
    <p:extLst>
      <p:ext uri="{BB962C8B-B14F-4D97-AF65-F5344CB8AC3E}">
        <p14:creationId xmlns:p14="http://schemas.microsoft.com/office/powerpoint/2010/main" val="10463057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0680-B7B5-55B0-8DA0-78E9AA31E0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FF86F-9324-187F-66EB-38ABF27BFC54}"/>
              </a:ext>
            </a:extLst>
          </p:cNvPr>
          <p:cNvSpPr>
            <a:spLocks noGrp="1"/>
          </p:cNvSpPr>
          <p:nvPr>
            <p:ph type="title"/>
          </p:nvPr>
        </p:nvSpPr>
        <p:spPr>
          <a:xfrm>
            <a:off x="1367644" y="274638"/>
            <a:ext cx="7776356" cy="1143000"/>
          </a:xfrm>
        </p:spPr>
        <p:txBody>
          <a:bodyPr>
            <a:noAutofit/>
          </a:bodyPr>
          <a:lstStyle/>
          <a:p>
            <a:r>
              <a:rPr lang="en-GB" sz="3800" dirty="0"/>
              <a:t>Year 12 CPD</a:t>
            </a:r>
          </a:p>
        </p:txBody>
      </p:sp>
      <p:sp>
        <p:nvSpPr>
          <p:cNvPr id="5" name="Text Placeholder 4">
            <a:extLst>
              <a:ext uri="{FF2B5EF4-FFF2-40B4-BE49-F238E27FC236}">
                <a16:creationId xmlns:a16="http://schemas.microsoft.com/office/drawing/2014/main" id="{EDA5357C-F364-B2AE-AA91-A893FABE78E9}"/>
              </a:ext>
            </a:extLst>
          </p:cNvPr>
          <p:cNvSpPr>
            <a:spLocks noGrp="1"/>
          </p:cNvSpPr>
          <p:nvPr>
            <p:ph type="body" sz="half" idx="3"/>
          </p:nvPr>
        </p:nvSpPr>
        <p:spPr>
          <a:xfrm>
            <a:off x="1547663" y="1340768"/>
            <a:ext cx="7252207" cy="4785395"/>
          </a:xfrm>
        </p:spPr>
        <p:txBody>
          <a:bodyPr>
            <a:normAutofit/>
          </a:bodyPr>
          <a:lstStyle/>
          <a:p>
            <a:endParaRPr lang="en-GB" dirty="0"/>
          </a:p>
          <a:p>
            <a:pPr marL="0" indent="0">
              <a:buNone/>
            </a:pPr>
            <a:endParaRPr lang="en-GB" dirty="0"/>
          </a:p>
        </p:txBody>
      </p:sp>
      <p:sp>
        <p:nvSpPr>
          <p:cNvPr id="4" name="TextBox 3">
            <a:extLst>
              <a:ext uri="{FF2B5EF4-FFF2-40B4-BE49-F238E27FC236}">
                <a16:creationId xmlns:a16="http://schemas.microsoft.com/office/drawing/2014/main" id="{5A738587-96F0-791C-80F9-37FA0140792D}"/>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pic>
        <p:nvPicPr>
          <p:cNvPr id="7" name="Picture 6">
            <a:extLst>
              <a:ext uri="{FF2B5EF4-FFF2-40B4-BE49-F238E27FC236}">
                <a16:creationId xmlns:a16="http://schemas.microsoft.com/office/drawing/2014/main" id="{73F04852-D1DE-F389-AFDB-267E387033E3}"/>
              </a:ext>
            </a:extLst>
          </p:cNvPr>
          <p:cNvPicPr>
            <a:picLocks noChangeAspect="1"/>
          </p:cNvPicPr>
          <p:nvPr/>
        </p:nvPicPr>
        <p:blipFill>
          <a:blip r:embed="rId2"/>
          <a:stretch>
            <a:fillRect/>
          </a:stretch>
        </p:blipFill>
        <p:spPr>
          <a:xfrm>
            <a:off x="1866861" y="1340768"/>
            <a:ext cx="6882434" cy="5312894"/>
          </a:xfrm>
          <a:prstGeom prst="rect">
            <a:avLst/>
          </a:prstGeom>
        </p:spPr>
      </p:pic>
    </p:spTree>
    <p:extLst>
      <p:ext uri="{BB962C8B-B14F-4D97-AF65-F5344CB8AC3E}">
        <p14:creationId xmlns:p14="http://schemas.microsoft.com/office/powerpoint/2010/main" val="56877384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0CE29-A287-4576-F2D5-B2CED1ECAE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9CF276-AB33-0613-A5B3-CDD4583EB2D6}"/>
              </a:ext>
            </a:extLst>
          </p:cNvPr>
          <p:cNvSpPr>
            <a:spLocks noGrp="1"/>
          </p:cNvSpPr>
          <p:nvPr>
            <p:ph type="title"/>
          </p:nvPr>
        </p:nvSpPr>
        <p:spPr>
          <a:xfrm>
            <a:off x="1367644" y="274638"/>
            <a:ext cx="7776356" cy="1143000"/>
          </a:xfrm>
        </p:spPr>
        <p:txBody>
          <a:bodyPr>
            <a:noAutofit/>
          </a:bodyPr>
          <a:lstStyle/>
          <a:p>
            <a:r>
              <a:rPr lang="en-GB" sz="3800" dirty="0"/>
              <a:t>Year 12 CPD</a:t>
            </a:r>
          </a:p>
        </p:txBody>
      </p:sp>
      <p:sp>
        <p:nvSpPr>
          <p:cNvPr id="5" name="Text Placeholder 4">
            <a:extLst>
              <a:ext uri="{FF2B5EF4-FFF2-40B4-BE49-F238E27FC236}">
                <a16:creationId xmlns:a16="http://schemas.microsoft.com/office/drawing/2014/main" id="{26FA4090-50B3-8F33-B845-336F2FA71A04}"/>
              </a:ext>
            </a:extLst>
          </p:cNvPr>
          <p:cNvSpPr>
            <a:spLocks noGrp="1"/>
          </p:cNvSpPr>
          <p:nvPr>
            <p:ph type="body" sz="half" idx="3"/>
          </p:nvPr>
        </p:nvSpPr>
        <p:spPr>
          <a:xfrm>
            <a:off x="1547663" y="1340768"/>
            <a:ext cx="7252207" cy="4785395"/>
          </a:xfrm>
        </p:spPr>
        <p:txBody>
          <a:bodyPr>
            <a:normAutofit/>
          </a:bodyPr>
          <a:lstStyle/>
          <a:p>
            <a:endParaRPr lang="en-GB" dirty="0"/>
          </a:p>
          <a:p>
            <a:pPr marL="0" indent="0">
              <a:buNone/>
            </a:pPr>
            <a:endParaRPr lang="en-GB" dirty="0"/>
          </a:p>
        </p:txBody>
      </p:sp>
      <p:sp>
        <p:nvSpPr>
          <p:cNvPr id="4" name="TextBox 3">
            <a:extLst>
              <a:ext uri="{FF2B5EF4-FFF2-40B4-BE49-F238E27FC236}">
                <a16:creationId xmlns:a16="http://schemas.microsoft.com/office/drawing/2014/main" id="{2288D40D-2D8C-7EEC-2DB7-2FD89973A193}"/>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pic>
        <p:nvPicPr>
          <p:cNvPr id="6" name="Picture 5">
            <a:extLst>
              <a:ext uri="{FF2B5EF4-FFF2-40B4-BE49-F238E27FC236}">
                <a16:creationId xmlns:a16="http://schemas.microsoft.com/office/drawing/2014/main" id="{F9777D8B-3202-FE93-7785-B2F787FD6ABE}"/>
              </a:ext>
            </a:extLst>
          </p:cNvPr>
          <p:cNvPicPr>
            <a:picLocks noChangeAspect="1"/>
          </p:cNvPicPr>
          <p:nvPr/>
        </p:nvPicPr>
        <p:blipFill>
          <a:blip r:embed="rId2"/>
          <a:stretch>
            <a:fillRect/>
          </a:stretch>
        </p:blipFill>
        <p:spPr>
          <a:xfrm>
            <a:off x="1808469" y="1340768"/>
            <a:ext cx="6564536" cy="4960420"/>
          </a:xfrm>
          <a:prstGeom prst="rect">
            <a:avLst/>
          </a:prstGeom>
        </p:spPr>
      </p:pic>
    </p:spTree>
    <p:extLst>
      <p:ext uri="{BB962C8B-B14F-4D97-AF65-F5344CB8AC3E}">
        <p14:creationId xmlns:p14="http://schemas.microsoft.com/office/powerpoint/2010/main" val="7306561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6E68E-4652-871A-EDC5-17BFDB1C0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F58C9E-0EF0-BD33-AD1D-F8D8182406D8}"/>
              </a:ext>
            </a:extLst>
          </p:cNvPr>
          <p:cNvSpPr>
            <a:spLocks noGrp="1"/>
          </p:cNvSpPr>
          <p:nvPr>
            <p:ph type="title"/>
          </p:nvPr>
        </p:nvSpPr>
        <p:spPr>
          <a:xfrm>
            <a:off x="1367644" y="274638"/>
            <a:ext cx="7776356" cy="1143000"/>
          </a:xfrm>
        </p:spPr>
        <p:txBody>
          <a:bodyPr>
            <a:noAutofit/>
          </a:bodyPr>
          <a:lstStyle/>
          <a:p>
            <a:r>
              <a:rPr lang="en-GB" sz="3800" dirty="0"/>
              <a:t>Year 12 CPD</a:t>
            </a:r>
          </a:p>
        </p:txBody>
      </p:sp>
      <p:sp>
        <p:nvSpPr>
          <p:cNvPr id="5" name="Text Placeholder 4">
            <a:extLst>
              <a:ext uri="{FF2B5EF4-FFF2-40B4-BE49-F238E27FC236}">
                <a16:creationId xmlns:a16="http://schemas.microsoft.com/office/drawing/2014/main" id="{3B613B16-76AF-C1A0-ACC5-F3FD5C59C95F}"/>
              </a:ext>
            </a:extLst>
          </p:cNvPr>
          <p:cNvSpPr>
            <a:spLocks noGrp="1"/>
          </p:cNvSpPr>
          <p:nvPr>
            <p:ph type="body" sz="half" idx="3"/>
          </p:nvPr>
        </p:nvSpPr>
        <p:spPr>
          <a:xfrm>
            <a:off x="1547663" y="1340768"/>
            <a:ext cx="7252207" cy="4785395"/>
          </a:xfrm>
        </p:spPr>
        <p:txBody>
          <a:bodyPr>
            <a:normAutofit/>
          </a:bodyPr>
          <a:lstStyle/>
          <a:p>
            <a:endParaRPr lang="en-GB" dirty="0"/>
          </a:p>
          <a:p>
            <a:pPr marL="0" indent="0">
              <a:buNone/>
            </a:pPr>
            <a:endParaRPr lang="en-GB" dirty="0"/>
          </a:p>
        </p:txBody>
      </p:sp>
      <p:sp>
        <p:nvSpPr>
          <p:cNvPr id="4" name="TextBox 3">
            <a:extLst>
              <a:ext uri="{FF2B5EF4-FFF2-40B4-BE49-F238E27FC236}">
                <a16:creationId xmlns:a16="http://schemas.microsoft.com/office/drawing/2014/main" id="{9B0EF42B-570D-F2DA-D44B-56535827020A}"/>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pic>
        <p:nvPicPr>
          <p:cNvPr id="7" name="Picture 6">
            <a:extLst>
              <a:ext uri="{FF2B5EF4-FFF2-40B4-BE49-F238E27FC236}">
                <a16:creationId xmlns:a16="http://schemas.microsoft.com/office/drawing/2014/main" id="{290908B4-D371-78F4-1956-611D95C15F29}"/>
              </a:ext>
            </a:extLst>
          </p:cNvPr>
          <p:cNvPicPr>
            <a:picLocks noChangeAspect="1"/>
          </p:cNvPicPr>
          <p:nvPr/>
        </p:nvPicPr>
        <p:blipFill>
          <a:blip r:embed="rId2"/>
          <a:stretch>
            <a:fillRect/>
          </a:stretch>
        </p:blipFill>
        <p:spPr>
          <a:xfrm>
            <a:off x="1464343" y="1417638"/>
            <a:ext cx="7582958" cy="4439270"/>
          </a:xfrm>
          <a:prstGeom prst="rect">
            <a:avLst/>
          </a:prstGeom>
        </p:spPr>
      </p:pic>
    </p:spTree>
    <p:extLst>
      <p:ext uri="{BB962C8B-B14F-4D97-AF65-F5344CB8AC3E}">
        <p14:creationId xmlns:p14="http://schemas.microsoft.com/office/powerpoint/2010/main" val="42904715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7588-F47A-4044-AC29-EFFB17D980B2}"/>
              </a:ext>
            </a:extLst>
          </p:cNvPr>
          <p:cNvSpPr>
            <a:spLocks noGrp="1"/>
          </p:cNvSpPr>
          <p:nvPr>
            <p:ph type="title"/>
          </p:nvPr>
        </p:nvSpPr>
        <p:spPr>
          <a:xfrm>
            <a:off x="1475656" y="274638"/>
            <a:ext cx="7211144" cy="1143000"/>
          </a:xfrm>
        </p:spPr>
        <p:txBody>
          <a:bodyPr/>
          <a:lstStyle/>
          <a:p>
            <a:r>
              <a:rPr lang="en-GB">
                <a:solidFill>
                  <a:schemeClr val="tx1"/>
                </a:solidFill>
              </a:rPr>
              <a:t>6</a:t>
            </a:r>
            <a:r>
              <a:rPr lang="en-GB" baseline="30000">
                <a:solidFill>
                  <a:schemeClr val="tx1"/>
                </a:solidFill>
              </a:rPr>
              <a:t>th</a:t>
            </a:r>
            <a:r>
              <a:rPr lang="en-GB">
                <a:solidFill>
                  <a:schemeClr val="tx1"/>
                </a:solidFill>
              </a:rPr>
              <a:t> Form Mindset</a:t>
            </a:r>
            <a:endParaRPr lang="fr-FR">
              <a:solidFill>
                <a:schemeClr val="tx1"/>
              </a:solidFill>
            </a:endParaRPr>
          </a:p>
        </p:txBody>
      </p:sp>
      <p:sp>
        <p:nvSpPr>
          <p:cNvPr id="4" name="Content Placeholder 2">
            <a:extLst>
              <a:ext uri="{FF2B5EF4-FFF2-40B4-BE49-F238E27FC236}">
                <a16:creationId xmlns:a16="http://schemas.microsoft.com/office/drawing/2014/main" id="{30405811-8EEB-463F-A5D9-673B62F16356}"/>
              </a:ext>
            </a:extLst>
          </p:cNvPr>
          <p:cNvSpPr>
            <a:spLocks noGrp="1"/>
          </p:cNvSpPr>
          <p:nvPr>
            <p:ph sz="quarter" idx="1"/>
          </p:nvPr>
        </p:nvSpPr>
        <p:spPr>
          <a:xfrm>
            <a:off x="1593850" y="1527175"/>
            <a:ext cx="7212013" cy="4572000"/>
          </a:xfrm>
        </p:spPr>
        <p:txBody>
          <a:bodyPr>
            <a:noAutofit/>
          </a:bodyPr>
          <a:lstStyle/>
          <a:p>
            <a:r>
              <a:rPr lang="en-GB" sz="4400" b="1"/>
              <a:t>Vision</a:t>
            </a:r>
            <a:endParaRPr lang="en-GB" sz="4400"/>
          </a:p>
          <a:p>
            <a:r>
              <a:rPr lang="en-GB" sz="4400" b="1"/>
              <a:t>Effort </a:t>
            </a:r>
            <a:r>
              <a:rPr lang="en-GB" sz="4400"/>
              <a:t> </a:t>
            </a:r>
          </a:p>
          <a:p>
            <a:r>
              <a:rPr lang="en-GB" sz="4400" b="1"/>
              <a:t>Systems</a:t>
            </a:r>
            <a:r>
              <a:rPr lang="en-GB" sz="4400"/>
              <a:t> </a:t>
            </a:r>
          </a:p>
          <a:p>
            <a:r>
              <a:rPr lang="en-GB" sz="4400" b="1"/>
              <a:t>Practice</a:t>
            </a:r>
            <a:r>
              <a:rPr lang="en-GB" sz="4400"/>
              <a:t> </a:t>
            </a:r>
          </a:p>
          <a:p>
            <a:r>
              <a:rPr lang="en-GB" sz="4400" b="1"/>
              <a:t>Attitude</a:t>
            </a:r>
            <a:r>
              <a:rPr lang="en-GB" sz="4400"/>
              <a:t> </a:t>
            </a:r>
            <a:endParaRPr lang="en-GB" sz="4400" b="1"/>
          </a:p>
        </p:txBody>
      </p:sp>
      <p:sp>
        <p:nvSpPr>
          <p:cNvPr id="5" name="TextBox 4">
            <a:extLst>
              <a:ext uri="{FF2B5EF4-FFF2-40B4-BE49-F238E27FC236}">
                <a16:creationId xmlns:a16="http://schemas.microsoft.com/office/drawing/2014/main" id="{F757FC74-BBCC-49BD-AA91-3CD9293FA587}"/>
              </a:ext>
            </a:extLst>
          </p:cNvPr>
          <p:cNvSpPr txBox="1"/>
          <p:nvPr/>
        </p:nvSpPr>
        <p:spPr>
          <a:xfrm>
            <a:off x="8064388" y="0"/>
            <a:ext cx="1079612" cy="461665"/>
          </a:xfrm>
          <a:prstGeom prst="rect">
            <a:avLst/>
          </a:prstGeom>
          <a:noFill/>
        </p:spPr>
        <p:txBody>
          <a:bodyPr wrap="square" rtlCol="0">
            <a:spAutoFit/>
          </a:bodyPr>
          <a:lstStyle/>
          <a:p>
            <a:r>
              <a:rPr lang="en-GB" dirty="0">
                <a:solidFill>
                  <a:schemeClr val="bg1">
                    <a:lumMod val="95000"/>
                  </a:schemeClr>
                </a:solidFill>
              </a:rPr>
              <a:t>SJS</a:t>
            </a:r>
          </a:p>
        </p:txBody>
      </p:sp>
    </p:spTree>
    <p:extLst>
      <p:ext uri="{BB962C8B-B14F-4D97-AF65-F5344CB8AC3E}">
        <p14:creationId xmlns:p14="http://schemas.microsoft.com/office/powerpoint/2010/main" val="2347236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649E-7B8E-ECFF-F360-2512D72E9869}"/>
              </a:ext>
            </a:extLst>
          </p:cNvPr>
          <p:cNvSpPr>
            <a:spLocks noGrp="1"/>
          </p:cNvSpPr>
          <p:nvPr>
            <p:ph type="title"/>
          </p:nvPr>
        </p:nvSpPr>
        <p:spPr>
          <a:xfrm>
            <a:off x="1510553" y="644360"/>
            <a:ext cx="7467600" cy="1143000"/>
          </a:xfrm>
        </p:spPr>
        <p:txBody>
          <a:bodyPr>
            <a:normAutofit fontScale="90000"/>
          </a:bodyPr>
          <a:lstStyle/>
          <a:p>
            <a:r>
              <a:rPr lang="en-GB" dirty="0">
                <a:solidFill>
                  <a:schemeClr val="tx1"/>
                </a:solidFill>
              </a:rPr>
              <a:t>The Science of being a Sixth Form Parent</a:t>
            </a:r>
          </a:p>
        </p:txBody>
      </p:sp>
      <p:sp>
        <p:nvSpPr>
          <p:cNvPr id="3" name="Content Placeholder 2">
            <a:extLst>
              <a:ext uri="{FF2B5EF4-FFF2-40B4-BE49-F238E27FC236}">
                <a16:creationId xmlns:a16="http://schemas.microsoft.com/office/drawing/2014/main" id="{45A7A1D2-6E4C-09F1-718B-84C84AD1CBAC}"/>
              </a:ext>
            </a:extLst>
          </p:cNvPr>
          <p:cNvSpPr>
            <a:spLocks noGrp="1"/>
          </p:cNvSpPr>
          <p:nvPr>
            <p:ph sz="quarter" idx="1"/>
          </p:nvPr>
        </p:nvSpPr>
        <p:spPr>
          <a:xfrm>
            <a:off x="1510553" y="1930170"/>
            <a:ext cx="7294012" cy="4572000"/>
          </a:xfrm>
        </p:spPr>
        <p:txBody>
          <a:bodyPr vert="horz" lIns="91440" tIns="45720" rIns="91440" bIns="45720" rtlCol="0" anchor="t">
            <a:normAutofit/>
          </a:bodyPr>
          <a:lstStyle/>
          <a:p>
            <a:r>
              <a:rPr lang="en-GB" dirty="0"/>
              <a:t>Communicate regularly.</a:t>
            </a:r>
          </a:p>
          <a:p>
            <a:r>
              <a:rPr lang="en-GB" dirty="0"/>
              <a:t>Try to see failure as enhancing.</a:t>
            </a:r>
            <a:endParaRPr lang="en-GB" dirty="0">
              <a:ea typeface="Calibri"/>
              <a:cs typeface="Calibri"/>
            </a:endParaRPr>
          </a:p>
          <a:p>
            <a:r>
              <a:rPr lang="en-GB" dirty="0"/>
              <a:t>Revising to music is less effective.</a:t>
            </a:r>
          </a:p>
          <a:p>
            <a:r>
              <a:rPr lang="en-GB" dirty="0"/>
              <a:t>Sleep is important.</a:t>
            </a:r>
          </a:p>
          <a:p>
            <a:r>
              <a:rPr lang="en-GB" dirty="0"/>
              <a:t>Mobile phones negatively affect performance.</a:t>
            </a:r>
          </a:p>
        </p:txBody>
      </p:sp>
      <p:sp>
        <p:nvSpPr>
          <p:cNvPr id="4" name="TextBox 3">
            <a:extLst>
              <a:ext uri="{FF2B5EF4-FFF2-40B4-BE49-F238E27FC236}">
                <a16:creationId xmlns:a16="http://schemas.microsoft.com/office/drawing/2014/main" id="{832FA578-2790-2DE0-744D-D623C20BD211}"/>
              </a:ext>
            </a:extLst>
          </p:cNvPr>
          <p:cNvSpPr txBox="1"/>
          <p:nvPr/>
        </p:nvSpPr>
        <p:spPr>
          <a:xfrm>
            <a:off x="8064388" y="0"/>
            <a:ext cx="1079612" cy="461665"/>
          </a:xfrm>
          <a:prstGeom prst="rect">
            <a:avLst/>
          </a:prstGeom>
          <a:noFill/>
        </p:spPr>
        <p:txBody>
          <a:bodyPr wrap="square" rtlCol="0">
            <a:spAutoFit/>
          </a:bodyPr>
          <a:lstStyle/>
          <a:p>
            <a:r>
              <a:rPr lang="en-GB" dirty="0">
                <a:solidFill>
                  <a:schemeClr val="bg1">
                    <a:lumMod val="95000"/>
                  </a:schemeClr>
                </a:solidFill>
              </a:rPr>
              <a:t>SJS</a:t>
            </a:r>
          </a:p>
        </p:txBody>
      </p:sp>
    </p:spTree>
    <p:extLst>
      <p:ext uri="{BB962C8B-B14F-4D97-AF65-F5344CB8AC3E}">
        <p14:creationId xmlns:p14="http://schemas.microsoft.com/office/powerpoint/2010/main" val="20381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7211144" cy="1143000"/>
          </a:xfrm>
        </p:spPr>
        <p:txBody>
          <a:bodyPr/>
          <a:lstStyle/>
          <a:p>
            <a:r>
              <a:rPr lang="en-GB"/>
              <a:t>Careers and UCAS</a:t>
            </a:r>
          </a:p>
        </p:txBody>
      </p:sp>
      <p:sp>
        <p:nvSpPr>
          <p:cNvPr id="5" name="Text Placeholder 4"/>
          <p:cNvSpPr>
            <a:spLocks noGrp="1"/>
          </p:cNvSpPr>
          <p:nvPr>
            <p:ph type="body" sz="half" idx="3"/>
          </p:nvPr>
        </p:nvSpPr>
        <p:spPr>
          <a:xfrm>
            <a:off x="1439652" y="1268760"/>
            <a:ext cx="7247148" cy="4497363"/>
          </a:xfrm>
        </p:spPr>
        <p:txBody>
          <a:bodyPr/>
          <a:lstStyle/>
          <a:p>
            <a:r>
              <a:rPr lang="en-GB"/>
              <a:t>85%+ go to University</a:t>
            </a:r>
          </a:p>
          <a:p>
            <a:r>
              <a:rPr lang="en-GB"/>
              <a:t>Increasing numbers looking at other options</a:t>
            </a:r>
          </a:p>
          <a:p>
            <a:r>
              <a:rPr lang="en-GB"/>
              <a:t>UCAS parents information evenings</a:t>
            </a:r>
          </a:p>
          <a:p>
            <a:r>
              <a:rPr lang="en-GB"/>
              <a:t>Links with local universities</a:t>
            </a:r>
          </a:p>
          <a:p>
            <a:r>
              <a:rPr lang="en-GB"/>
              <a:t>Structured and effective process in place</a:t>
            </a:r>
          </a:p>
          <a:p>
            <a:r>
              <a:rPr lang="en-GB"/>
              <a:t>More independence needed if looking at other options.</a:t>
            </a:r>
          </a:p>
          <a:p>
            <a:endParaRPr lang="en-GB"/>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60" y="274638"/>
            <a:ext cx="7175140" cy="1143000"/>
          </a:xfrm>
        </p:spPr>
        <p:txBody>
          <a:bodyPr/>
          <a:lstStyle/>
          <a:p>
            <a:r>
              <a:rPr lang="en-GB"/>
              <a:t>Attendance and Punctuality</a:t>
            </a:r>
          </a:p>
        </p:txBody>
      </p:sp>
      <p:sp>
        <p:nvSpPr>
          <p:cNvPr id="5" name="Text Placeholder 4"/>
          <p:cNvSpPr>
            <a:spLocks noGrp="1"/>
          </p:cNvSpPr>
          <p:nvPr>
            <p:ph type="body" sz="half" idx="3"/>
          </p:nvPr>
        </p:nvSpPr>
        <p:spPr>
          <a:xfrm>
            <a:off x="1511660" y="1376772"/>
            <a:ext cx="7175140" cy="4749391"/>
          </a:xfrm>
        </p:spPr>
        <p:txBody>
          <a:bodyPr>
            <a:normAutofit fontScale="92500" lnSpcReduction="20000"/>
          </a:bodyPr>
          <a:lstStyle/>
          <a:p>
            <a:r>
              <a:rPr lang="en-GB"/>
              <a:t>Directly related to exam success (or failure!)</a:t>
            </a:r>
          </a:p>
          <a:p>
            <a:r>
              <a:rPr lang="en-GB"/>
              <a:t>95% is the MINIMUM expectation</a:t>
            </a:r>
          </a:p>
          <a:p>
            <a:r>
              <a:rPr lang="en-GB"/>
              <a:t>Also consider number of separate periods of absence</a:t>
            </a:r>
          </a:p>
          <a:p>
            <a:r>
              <a:rPr lang="en-GB"/>
              <a:t>Poor attendance will result in students being asked to leave</a:t>
            </a:r>
          </a:p>
          <a:p>
            <a:r>
              <a:rPr lang="en-GB"/>
              <a:t>Students should be in school by 8:35 each morning and 2:00 each afternoon.</a:t>
            </a:r>
          </a:p>
          <a:p>
            <a:r>
              <a:rPr lang="en-GB"/>
              <a:t>Attendance and punctuality figures go onto reports and references</a:t>
            </a:r>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60" y="260648"/>
            <a:ext cx="7200800" cy="1143000"/>
          </a:xfrm>
        </p:spPr>
        <p:txBody>
          <a:bodyPr/>
          <a:lstStyle/>
          <a:p>
            <a:r>
              <a:rPr lang="en-GB"/>
              <a:t>Attendance Procedures…</a:t>
            </a:r>
          </a:p>
        </p:txBody>
      </p:sp>
      <p:sp>
        <p:nvSpPr>
          <p:cNvPr id="5" name="Text Placeholder 4"/>
          <p:cNvSpPr>
            <a:spLocks noGrp="1"/>
          </p:cNvSpPr>
          <p:nvPr>
            <p:ph type="body" sz="half" idx="3"/>
          </p:nvPr>
        </p:nvSpPr>
        <p:spPr>
          <a:xfrm>
            <a:off x="1511660" y="1304764"/>
            <a:ext cx="7175140" cy="4821399"/>
          </a:xfrm>
        </p:spPr>
        <p:txBody>
          <a:bodyPr>
            <a:normAutofit fontScale="85000" lnSpcReduction="20000"/>
          </a:bodyPr>
          <a:lstStyle/>
          <a:p>
            <a:r>
              <a:rPr lang="en-GB" dirty="0"/>
              <a:t>Notification of Absence Forms (available online from website and sent via email) – email to </a:t>
            </a:r>
            <a:r>
              <a:rPr lang="en-GB" dirty="0">
                <a:hlinkClick r:id="rId2"/>
              </a:rPr>
              <a:t>sixthform@littleover.derby.sch.uk</a:t>
            </a:r>
            <a:r>
              <a:rPr lang="en-GB" dirty="0"/>
              <a:t> with copies to relevant teachers.</a:t>
            </a:r>
          </a:p>
          <a:p>
            <a:r>
              <a:rPr lang="en-GB" dirty="0"/>
              <a:t>Written evidence required (scan/photo fine) – link emailed.</a:t>
            </a:r>
          </a:p>
          <a:p>
            <a:r>
              <a:rPr lang="en-GB" dirty="0"/>
              <a:t>For illness/emergency appointments etc. please ring Mrs Goodman (513219 </a:t>
            </a:r>
            <a:r>
              <a:rPr lang="en-GB" dirty="0" err="1"/>
              <a:t>ext</a:t>
            </a:r>
            <a:r>
              <a:rPr lang="en-GB" dirty="0"/>
              <a:t> 360) before 9:30am.</a:t>
            </a:r>
          </a:p>
          <a:p>
            <a:r>
              <a:rPr lang="en-GB" dirty="0"/>
              <a:t>Signing in and out.</a:t>
            </a:r>
          </a:p>
          <a:p>
            <a:r>
              <a:rPr lang="en-GB" dirty="0"/>
              <a:t>Communication.</a:t>
            </a:r>
          </a:p>
          <a:p>
            <a:r>
              <a:rPr lang="en-GB" dirty="0"/>
              <a:t>See HANDBOOK (website)</a:t>
            </a:r>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p>
            <a:r>
              <a:rPr lang="en-GB"/>
              <a:t>The purpose of this evening</a:t>
            </a:r>
          </a:p>
        </p:txBody>
      </p:sp>
      <p:sp>
        <p:nvSpPr>
          <p:cNvPr id="3" name="TextBox 2"/>
          <p:cNvSpPr txBox="1"/>
          <p:nvPr/>
        </p:nvSpPr>
        <p:spPr>
          <a:xfrm>
            <a:off x="1583668" y="1268760"/>
            <a:ext cx="7308812" cy="3785652"/>
          </a:xfrm>
          <a:prstGeom prst="rect">
            <a:avLst/>
          </a:prstGeom>
          <a:noFill/>
        </p:spPr>
        <p:txBody>
          <a:bodyPr wrap="square" rtlCol="0">
            <a:spAutoFit/>
          </a:bodyPr>
          <a:lstStyle/>
          <a:p>
            <a:pPr algn="l">
              <a:buFont typeface="Arial" pitchFamily="34" charset="0"/>
              <a:buChar char="•"/>
            </a:pPr>
            <a:r>
              <a:rPr lang="en-GB"/>
              <a:t>  Ensure parents know what to expect</a:t>
            </a:r>
          </a:p>
          <a:p>
            <a:pPr algn="l"/>
            <a:endParaRPr lang="en-GB"/>
          </a:p>
          <a:p>
            <a:pPr algn="l">
              <a:buFont typeface="Arial" pitchFamily="34" charset="0"/>
              <a:buChar char="•"/>
            </a:pPr>
            <a:r>
              <a:rPr lang="en-GB"/>
              <a:t>  Teenagers not always the best at communicating             with parents!</a:t>
            </a:r>
          </a:p>
          <a:p>
            <a:pPr algn="l"/>
            <a:endParaRPr lang="en-GB"/>
          </a:p>
          <a:p>
            <a:pPr algn="l">
              <a:buFont typeface="Arial" pitchFamily="34" charset="0"/>
              <a:buChar char="•"/>
            </a:pPr>
            <a:r>
              <a:rPr lang="en-GB"/>
              <a:t>  Ensure that we can all work together to maximise chances of success</a:t>
            </a:r>
          </a:p>
          <a:p>
            <a:pPr algn="l">
              <a:buFont typeface="Arial" pitchFamily="34" charset="0"/>
              <a:buChar char="•"/>
            </a:pPr>
            <a:endParaRPr lang="en-GB"/>
          </a:p>
          <a:p>
            <a:pPr algn="l">
              <a:buFont typeface="Arial" pitchFamily="34" charset="0"/>
              <a:buChar char="•"/>
            </a:pPr>
            <a:r>
              <a:rPr lang="en-GB"/>
              <a:t>  Give you an opportunity to ask questions and encourage you to keep lines of communication open</a:t>
            </a:r>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EDB5C5-6964-6F69-71B4-87BA45C83364}"/>
              </a:ext>
            </a:extLst>
          </p:cNvPr>
          <p:cNvSpPr>
            <a:spLocks noGrp="1"/>
          </p:cNvSpPr>
          <p:nvPr>
            <p:ph type="title"/>
          </p:nvPr>
        </p:nvSpPr>
        <p:spPr>
          <a:xfrm>
            <a:off x="1511660" y="274638"/>
            <a:ext cx="7175140" cy="1143000"/>
          </a:xfrm>
        </p:spPr>
        <p:txBody>
          <a:bodyPr/>
          <a:lstStyle/>
          <a:p>
            <a:r>
              <a:rPr lang="en-GB">
                <a:solidFill>
                  <a:schemeClr val="tx1"/>
                </a:solidFill>
              </a:rPr>
              <a:t>Go4Schools and ParentPay</a:t>
            </a:r>
          </a:p>
        </p:txBody>
      </p:sp>
      <p:sp>
        <p:nvSpPr>
          <p:cNvPr id="7" name="Content Placeholder 6">
            <a:extLst>
              <a:ext uri="{FF2B5EF4-FFF2-40B4-BE49-F238E27FC236}">
                <a16:creationId xmlns:a16="http://schemas.microsoft.com/office/drawing/2014/main" id="{ADD25F7D-DE37-6233-9463-4958D89C933D}"/>
              </a:ext>
            </a:extLst>
          </p:cNvPr>
          <p:cNvSpPr>
            <a:spLocks noGrp="1"/>
          </p:cNvSpPr>
          <p:nvPr>
            <p:ph sz="quarter" idx="1"/>
          </p:nvPr>
        </p:nvSpPr>
        <p:spPr>
          <a:xfrm>
            <a:off x="1511660" y="1527048"/>
            <a:ext cx="7294012" cy="4746268"/>
          </a:xfrm>
        </p:spPr>
        <p:txBody>
          <a:bodyPr>
            <a:normAutofit fontScale="92500" lnSpcReduction="10000"/>
          </a:bodyPr>
          <a:lstStyle/>
          <a:p>
            <a:r>
              <a:rPr lang="en-GB"/>
              <a:t>Both are ESSENTIAL for life in the 6</a:t>
            </a:r>
            <a:r>
              <a:rPr lang="en-GB" baseline="30000"/>
              <a:t>th</a:t>
            </a:r>
            <a:r>
              <a:rPr lang="en-GB"/>
              <a:t> Form!</a:t>
            </a:r>
          </a:p>
          <a:p>
            <a:r>
              <a:rPr lang="en-GB"/>
              <a:t>Students and Parents should have access to Go4Schools (homework, reports, key grades, attendance, timetables, cover work etc).</a:t>
            </a:r>
          </a:p>
          <a:p>
            <a:pPr marL="0" indent="0">
              <a:buNone/>
            </a:pPr>
            <a:r>
              <a:rPr lang="en-GB" b="1"/>
              <a:t>ictsupport@littleover.derby.sch.uk</a:t>
            </a:r>
          </a:p>
          <a:p>
            <a:r>
              <a:rPr lang="en-GB"/>
              <a:t>Parents must also have ParentPay accounts set up (trips, revision books, food payments etc).</a:t>
            </a:r>
          </a:p>
          <a:p>
            <a:pPr marL="0" indent="0">
              <a:buNone/>
            </a:pPr>
            <a:r>
              <a:rPr lang="en-GB" b="1"/>
              <a:t>ppay@littleover.derby.sch.uk</a:t>
            </a:r>
          </a:p>
        </p:txBody>
      </p:sp>
    </p:spTree>
    <p:extLst>
      <p:ext uri="{BB962C8B-B14F-4D97-AF65-F5344CB8AC3E}">
        <p14:creationId xmlns:p14="http://schemas.microsoft.com/office/powerpoint/2010/main" val="17134313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60" y="274638"/>
            <a:ext cx="7175140" cy="1143000"/>
          </a:xfrm>
        </p:spPr>
        <p:txBody>
          <a:bodyPr/>
          <a:lstStyle/>
          <a:p>
            <a:r>
              <a:rPr lang="en-GB"/>
              <a:t>Monitoring and Intervention</a:t>
            </a:r>
          </a:p>
        </p:txBody>
      </p:sp>
      <p:sp>
        <p:nvSpPr>
          <p:cNvPr id="5" name="Text Placeholder 4"/>
          <p:cNvSpPr>
            <a:spLocks noGrp="1"/>
          </p:cNvSpPr>
          <p:nvPr>
            <p:ph type="body" sz="half" idx="3"/>
          </p:nvPr>
        </p:nvSpPr>
        <p:spPr>
          <a:xfrm>
            <a:off x="1511660" y="1268760"/>
            <a:ext cx="7175140" cy="4461359"/>
          </a:xfrm>
        </p:spPr>
        <p:txBody>
          <a:bodyPr vert="horz" lIns="91440" tIns="45720" rIns="91440" bIns="45720" rtlCol="0" anchor="t">
            <a:normAutofit fontScale="70000" lnSpcReduction="20000"/>
          </a:bodyPr>
          <a:lstStyle/>
          <a:p>
            <a:r>
              <a:rPr lang="en-GB" dirty="0"/>
              <a:t>TARGET grades generated this term</a:t>
            </a:r>
          </a:p>
          <a:p>
            <a:r>
              <a:rPr lang="en-GB" dirty="0"/>
              <a:t>PREDICTED grades go onto reviews and reports</a:t>
            </a:r>
          </a:p>
          <a:p>
            <a:r>
              <a:rPr lang="en-GB" dirty="0"/>
              <a:t>Reviews in December and July (parental contact if concerns)</a:t>
            </a:r>
          </a:p>
          <a:p>
            <a:r>
              <a:rPr lang="en-GB" dirty="0"/>
              <a:t>Parents’ Evening (March 26</a:t>
            </a:r>
            <a:r>
              <a:rPr lang="en-GB" baseline="30000" dirty="0"/>
              <a:t>th</a:t>
            </a:r>
            <a:r>
              <a:rPr lang="en-GB" dirty="0"/>
              <a:t>)</a:t>
            </a:r>
            <a:endParaRPr lang="en-GB" dirty="0">
              <a:cs typeface="Calibri"/>
            </a:endParaRPr>
          </a:p>
          <a:p>
            <a:r>
              <a:rPr lang="en-GB" dirty="0"/>
              <a:t>Exams – early May (crucial for UCAS grades)</a:t>
            </a:r>
          </a:p>
          <a:p>
            <a:r>
              <a:rPr lang="en-GB" dirty="0"/>
              <a:t>Reports in July</a:t>
            </a:r>
          </a:p>
          <a:p>
            <a:r>
              <a:rPr lang="en-GB" dirty="0"/>
              <a:t>Traffic light system on tracking spreadsheet</a:t>
            </a:r>
          </a:p>
          <a:p>
            <a:r>
              <a:rPr lang="en-GB" dirty="0"/>
              <a:t>Initial intervention with student – then with parents if necessary</a:t>
            </a:r>
          </a:p>
          <a:p>
            <a:r>
              <a:rPr lang="en-GB" dirty="0"/>
              <a:t>Ongoing monitoring throughout the year</a:t>
            </a:r>
          </a:p>
          <a:p>
            <a:r>
              <a:rPr lang="en-GB" b="1" dirty="0"/>
              <a:t>Go4Schools (attendance, grades, homework, reviews, reports)</a:t>
            </a:r>
          </a:p>
          <a:p>
            <a:endParaRPr lang="en-GB" dirty="0"/>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2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2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7139136" cy="1143000"/>
          </a:xfrm>
        </p:spPr>
        <p:txBody>
          <a:bodyPr/>
          <a:lstStyle/>
          <a:p>
            <a:r>
              <a:rPr lang="en-GB"/>
              <a:t>Post 16 Bursary</a:t>
            </a:r>
          </a:p>
        </p:txBody>
      </p:sp>
      <p:sp>
        <p:nvSpPr>
          <p:cNvPr id="5" name="Text Placeholder 4"/>
          <p:cNvSpPr>
            <a:spLocks noGrp="1"/>
          </p:cNvSpPr>
          <p:nvPr>
            <p:ph type="body" sz="half" idx="3"/>
          </p:nvPr>
        </p:nvSpPr>
        <p:spPr>
          <a:xfrm>
            <a:off x="1547664" y="1304764"/>
            <a:ext cx="7139136" cy="4821399"/>
          </a:xfrm>
        </p:spPr>
        <p:txBody>
          <a:bodyPr vert="horz" lIns="91440" tIns="45720" rIns="91440" bIns="45720" rtlCol="0" anchor="t">
            <a:normAutofit lnSpcReduction="10000"/>
          </a:bodyPr>
          <a:lstStyle/>
          <a:p>
            <a:r>
              <a:rPr lang="en-GB" dirty="0"/>
              <a:t>Initial letter already given to students</a:t>
            </a:r>
          </a:p>
          <a:p>
            <a:r>
              <a:rPr lang="en-GB" dirty="0"/>
              <a:t>Eligibility explained in the letter</a:t>
            </a:r>
          </a:p>
          <a:p>
            <a:r>
              <a:rPr lang="en-GB" dirty="0"/>
              <a:t>Read the pack carefully – must provide evidence.</a:t>
            </a:r>
          </a:p>
          <a:p>
            <a:r>
              <a:rPr lang="en-GB" dirty="0"/>
              <a:t>Email us if you have questions</a:t>
            </a:r>
          </a:p>
          <a:p>
            <a:r>
              <a:rPr lang="en-GB" dirty="0"/>
              <a:t>Used for supporting study – not cash to students.</a:t>
            </a:r>
          </a:p>
          <a:p>
            <a:r>
              <a:rPr lang="en-GB" dirty="0"/>
              <a:t>Deadline for applications and evidence – Friday 26</a:t>
            </a:r>
            <a:r>
              <a:rPr lang="en-GB" baseline="30000" dirty="0"/>
              <a:t>th</a:t>
            </a:r>
            <a:r>
              <a:rPr lang="en-GB" dirty="0"/>
              <a:t> September</a:t>
            </a:r>
            <a:endParaRPr lang="en-GB" dirty="0">
              <a:cs typeface="Calibri"/>
            </a:endParaRPr>
          </a:p>
          <a:p>
            <a:pPr marL="0" indent="0">
              <a:buNone/>
            </a:pPr>
            <a:endParaRPr lang="en-GB" dirty="0"/>
          </a:p>
          <a:p>
            <a:endParaRPr lang="en-GB" dirty="0"/>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noAutofit/>
          </a:bodyPr>
          <a:lstStyle/>
          <a:p>
            <a:r>
              <a:rPr lang="en-GB" sz="3400" dirty="0"/>
              <a:t>Pastoral System and Wellbeing</a:t>
            </a:r>
          </a:p>
        </p:txBody>
      </p:sp>
      <p:sp>
        <p:nvSpPr>
          <p:cNvPr id="5" name="Text Placeholder 4"/>
          <p:cNvSpPr>
            <a:spLocks noGrp="1"/>
          </p:cNvSpPr>
          <p:nvPr>
            <p:ph type="body" sz="half" idx="3"/>
          </p:nvPr>
        </p:nvSpPr>
        <p:spPr>
          <a:xfrm>
            <a:off x="1439652" y="1556792"/>
            <a:ext cx="7247148" cy="4569371"/>
          </a:xfrm>
        </p:spPr>
        <p:txBody>
          <a:bodyPr vert="horz" lIns="91440" tIns="45720" rIns="91440" bIns="45720" rtlCol="0" anchor="t">
            <a:normAutofit/>
          </a:bodyPr>
          <a:lstStyle/>
          <a:p>
            <a:r>
              <a:rPr lang="en-GB" dirty="0"/>
              <a:t>Tutor contact every day  (AM Reg) + CPD period</a:t>
            </a:r>
          </a:p>
          <a:p>
            <a:r>
              <a:rPr lang="en-GB" dirty="0"/>
              <a:t>Vital relationship – keep us informed</a:t>
            </a:r>
          </a:p>
          <a:p>
            <a:r>
              <a:rPr lang="en-GB" dirty="0"/>
              <a:t>Head and Deputy Head of 6</a:t>
            </a:r>
            <a:r>
              <a:rPr lang="en-GB" baseline="30000" dirty="0"/>
              <a:t>th</a:t>
            </a:r>
            <a:r>
              <a:rPr lang="en-GB" dirty="0"/>
              <a:t> Form</a:t>
            </a:r>
          </a:p>
          <a:p>
            <a:r>
              <a:rPr lang="en-GB" dirty="0"/>
              <a:t>Senior 6</a:t>
            </a:r>
            <a:r>
              <a:rPr lang="en-GB" baseline="30000" dirty="0"/>
              <a:t>th</a:t>
            </a:r>
            <a:r>
              <a:rPr lang="en-GB" dirty="0"/>
              <a:t> Form Tutor</a:t>
            </a:r>
          </a:p>
          <a:p>
            <a:r>
              <a:rPr lang="en-GB" dirty="0"/>
              <a:t>Wellbeing coaches</a:t>
            </a:r>
          </a:p>
          <a:p>
            <a:pPr marL="0" indent="0">
              <a:buNone/>
            </a:pPr>
            <a:endParaRPr lang="en-GB" dirty="0"/>
          </a:p>
          <a:p>
            <a:pPr marL="0" indent="0">
              <a:buNone/>
            </a:pPr>
            <a:endParaRPr lang="en-GB" dirty="0"/>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52" y="274638"/>
            <a:ext cx="7247148" cy="1143000"/>
          </a:xfrm>
        </p:spPr>
        <p:txBody>
          <a:bodyPr/>
          <a:lstStyle/>
          <a:p>
            <a:r>
              <a:rPr lang="en-GB"/>
              <a:t>Dress Code</a:t>
            </a:r>
          </a:p>
        </p:txBody>
      </p:sp>
      <p:sp>
        <p:nvSpPr>
          <p:cNvPr id="5" name="Text Placeholder 4"/>
          <p:cNvSpPr>
            <a:spLocks noGrp="1"/>
          </p:cNvSpPr>
          <p:nvPr>
            <p:ph type="body" sz="half" idx="3"/>
          </p:nvPr>
        </p:nvSpPr>
        <p:spPr>
          <a:xfrm>
            <a:off x="1439652" y="1304764"/>
            <a:ext cx="7247148" cy="4821399"/>
          </a:xfrm>
        </p:spPr>
        <p:txBody>
          <a:bodyPr/>
          <a:lstStyle/>
          <a:p>
            <a:r>
              <a:rPr lang="en-GB"/>
              <a:t>Smart and businesslike – fit the ethos of the school and 6</a:t>
            </a:r>
            <a:r>
              <a:rPr lang="en-GB" baseline="30000"/>
              <a:t>th</a:t>
            </a:r>
            <a:r>
              <a:rPr lang="en-GB"/>
              <a:t> form.</a:t>
            </a:r>
          </a:p>
          <a:p>
            <a:r>
              <a:rPr lang="en-GB"/>
              <a:t>We do not insist on suits but they are always a safe bet!</a:t>
            </a:r>
          </a:p>
          <a:p>
            <a:r>
              <a:rPr lang="en-GB"/>
              <a:t>Students may be sent home if not dressed appropriately.</a:t>
            </a:r>
          </a:p>
          <a:p>
            <a:r>
              <a:rPr lang="en-GB"/>
              <a:t>See handbook for full details.</a:t>
            </a:r>
          </a:p>
          <a:p>
            <a:pPr>
              <a:buNone/>
            </a:pPr>
            <a:endParaRPr lang="en-GB"/>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34F775-280B-3FBE-3477-266BA4A07AE4}"/>
              </a:ext>
            </a:extLst>
          </p:cNvPr>
          <p:cNvPicPr>
            <a:picLocks noChangeAspect="1"/>
          </p:cNvPicPr>
          <p:nvPr/>
        </p:nvPicPr>
        <p:blipFill>
          <a:blip r:embed="rId2"/>
          <a:stretch>
            <a:fillRect/>
          </a:stretch>
        </p:blipFill>
        <p:spPr>
          <a:xfrm>
            <a:off x="2246173" y="292509"/>
            <a:ext cx="6081749" cy="6081749"/>
          </a:xfrm>
          <a:prstGeom prst="rect">
            <a:avLst/>
          </a:prstGeom>
        </p:spPr>
      </p:pic>
    </p:spTree>
    <p:extLst>
      <p:ext uri="{BB962C8B-B14F-4D97-AF65-F5344CB8AC3E}">
        <p14:creationId xmlns:p14="http://schemas.microsoft.com/office/powerpoint/2010/main" val="451075944"/>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8BDF82-4A75-1945-FCBB-EE249AD673AC}"/>
              </a:ext>
            </a:extLst>
          </p:cNvPr>
          <p:cNvPicPr>
            <a:picLocks noChangeAspect="1"/>
          </p:cNvPicPr>
          <p:nvPr/>
        </p:nvPicPr>
        <p:blipFill>
          <a:blip r:embed="rId2"/>
          <a:stretch>
            <a:fillRect/>
          </a:stretch>
        </p:blipFill>
        <p:spPr>
          <a:xfrm>
            <a:off x="2075289" y="199445"/>
            <a:ext cx="6459109" cy="6459109"/>
          </a:xfrm>
          <a:prstGeom prst="rect">
            <a:avLst/>
          </a:prstGeom>
        </p:spPr>
      </p:pic>
    </p:spTree>
    <p:extLst>
      <p:ext uri="{BB962C8B-B14F-4D97-AF65-F5344CB8AC3E}">
        <p14:creationId xmlns:p14="http://schemas.microsoft.com/office/powerpoint/2010/main" val="2317154324"/>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9652" y="274638"/>
            <a:ext cx="7247148" cy="1143000"/>
          </a:xfrm>
        </p:spPr>
        <p:txBody>
          <a:bodyPr/>
          <a:lstStyle/>
          <a:p>
            <a:r>
              <a:rPr lang="en-GB">
                <a:solidFill>
                  <a:schemeClr val="tx1"/>
                </a:solidFill>
              </a:rPr>
              <a:t>Work Experience…</a:t>
            </a:r>
          </a:p>
        </p:txBody>
      </p:sp>
      <p:sp>
        <p:nvSpPr>
          <p:cNvPr id="8" name="Content Placeholder 7"/>
          <p:cNvSpPr>
            <a:spLocks noGrp="1"/>
          </p:cNvSpPr>
          <p:nvPr>
            <p:ph sz="quarter" idx="1"/>
          </p:nvPr>
        </p:nvSpPr>
        <p:spPr>
          <a:xfrm>
            <a:off x="1439652" y="1527048"/>
            <a:ext cx="7366020" cy="4572000"/>
          </a:xfrm>
        </p:spPr>
        <p:txBody>
          <a:bodyPr vert="horz" lIns="91440" tIns="45720" rIns="91440" bIns="45720" rtlCol="0" anchor="t">
            <a:normAutofit fontScale="85000" lnSpcReduction="10000"/>
          </a:bodyPr>
          <a:lstStyle/>
          <a:p>
            <a:r>
              <a:rPr lang="en-GB"/>
              <a:t>All post 16 students are now expected to complete activities that prepare them for employment such as work experience placement.</a:t>
            </a:r>
          </a:p>
          <a:p>
            <a:r>
              <a:rPr lang="en-GB"/>
              <a:t>Full details of the policy and procedures relating to work experience are on the </a:t>
            </a:r>
            <a:r>
              <a:rPr lang="en-GB">
                <a:hlinkClick r:id="rId2"/>
              </a:rPr>
              <a:t>website</a:t>
            </a:r>
            <a:r>
              <a:rPr lang="en-GB"/>
              <a:t>.</a:t>
            </a:r>
            <a:endParaRPr lang="en-GB">
              <a:cs typeface="Calibri"/>
            </a:endParaRPr>
          </a:p>
          <a:p>
            <a:r>
              <a:rPr lang="en-GB"/>
              <a:t>We encourage students to arrange work experience in holidays where possible but will authorise absence if necessary.</a:t>
            </a:r>
          </a:p>
          <a:p>
            <a:r>
              <a:rPr lang="en-GB"/>
              <a:t>Some enrichment options are accepted as alternatives to work experience placement…..</a:t>
            </a:r>
          </a:p>
          <a:p>
            <a:endParaRPr lang="en-GB"/>
          </a:p>
        </p:txBody>
      </p:sp>
    </p:spTree>
    <p:extLst>
      <p:ext uri="{BB962C8B-B14F-4D97-AF65-F5344CB8AC3E}">
        <p14:creationId xmlns:p14="http://schemas.microsoft.com/office/powerpoint/2010/main" val="27916575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Enrichment Programme</a:t>
            </a:r>
          </a:p>
        </p:txBody>
      </p:sp>
      <p:sp>
        <p:nvSpPr>
          <p:cNvPr id="8" name="Text Box 6"/>
          <p:cNvSpPr txBox="1">
            <a:spLocks noChangeArrowheads="1"/>
          </p:cNvSpPr>
          <p:nvPr/>
        </p:nvSpPr>
        <p:spPr bwMode="auto">
          <a:xfrm>
            <a:off x="1583668" y="1412776"/>
            <a:ext cx="4067944" cy="3003899"/>
          </a:xfrm>
          <a:prstGeom prst="rect">
            <a:avLst/>
          </a:prstGeom>
          <a:solidFill>
            <a:srgbClr val="8219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l">
              <a:lnSpc>
                <a:spcPct val="90000"/>
              </a:lnSpc>
              <a:spcBef>
                <a:spcPct val="20000"/>
              </a:spcBef>
              <a:buClr>
                <a:srgbClr val="FFC000"/>
              </a:buClr>
              <a:buFont typeface="Wingdings" pitchFamily="2" charset="2"/>
              <a:buChar char="§"/>
              <a:defRPr/>
            </a:pPr>
            <a:r>
              <a:rPr lang="en-GB" sz="2200">
                <a:solidFill>
                  <a:schemeClr val="bg1"/>
                </a:solidFill>
              </a:rPr>
              <a:t>Duke of Edinburgh Gold**</a:t>
            </a:r>
          </a:p>
          <a:p>
            <a:pPr marL="342900" indent="-342900" algn="l">
              <a:lnSpc>
                <a:spcPct val="90000"/>
              </a:lnSpc>
              <a:spcBef>
                <a:spcPct val="20000"/>
              </a:spcBef>
              <a:buClr>
                <a:srgbClr val="FFC000"/>
              </a:buClr>
              <a:buFont typeface="Wingdings" pitchFamily="2" charset="2"/>
              <a:buChar char="§"/>
              <a:defRPr/>
            </a:pPr>
            <a:r>
              <a:rPr lang="en-GB" sz="2200">
                <a:solidFill>
                  <a:schemeClr val="bg1"/>
                </a:solidFill>
              </a:rPr>
              <a:t>Extended Project Qualification</a:t>
            </a:r>
          </a:p>
          <a:p>
            <a:pPr marL="342900" indent="-342900" algn="l">
              <a:lnSpc>
                <a:spcPct val="90000"/>
              </a:lnSpc>
              <a:spcBef>
                <a:spcPct val="20000"/>
              </a:spcBef>
              <a:buClr>
                <a:srgbClr val="FFC000"/>
              </a:buClr>
              <a:buFont typeface="Wingdings" pitchFamily="2" charset="2"/>
              <a:buChar char="§"/>
              <a:defRPr/>
            </a:pPr>
            <a:r>
              <a:rPr lang="en-GB" sz="2200">
                <a:solidFill>
                  <a:schemeClr val="bg1"/>
                </a:solidFill>
              </a:rPr>
              <a:t>Sri Lanka Expedition**</a:t>
            </a:r>
          </a:p>
          <a:p>
            <a:pPr marL="342900" indent="-342900" algn="l">
              <a:lnSpc>
                <a:spcPct val="90000"/>
              </a:lnSpc>
              <a:spcBef>
                <a:spcPct val="20000"/>
              </a:spcBef>
              <a:buClr>
                <a:srgbClr val="FFC000"/>
              </a:buClr>
              <a:buFont typeface="Wingdings" pitchFamily="2" charset="2"/>
              <a:buChar char="§"/>
              <a:defRPr/>
            </a:pPr>
            <a:r>
              <a:rPr lang="en-GB" sz="2200">
                <a:solidFill>
                  <a:schemeClr val="bg1"/>
                </a:solidFill>
              </a:rPr>
              <a:t>Student Kitchen</a:t>
            </a:r>
          </a:p>
          <a:p>
            <a:pPr marL="342900" indent="-342900" algn="l">
              <a:lnSpc>
                <a:spcPct val="90000"/>
              </a:lnSpc>
              <a:spcBef>
                <a:spcPct val="20000"/>
              </a:spcBef>
              <a:buClr>
                <a:srgbClr val="FFC000"/>
              </a:buClr>
              <a:buFont typeface="Wingdings" pitchFamily="2" charset="2"/>
              <a:buChar char="§"/>
              <a:defRPr/>
            </a:pPr>
            <a:r>
              <a:rPr lang="en-GB" sz="2200">
                <a:solidFill>
                  <a:schemeClr val="bg1"/>
                </a:solidFill>
              </a:rPr>
              <a:t>Indoor Climbing</a:t>
            </a:r>
          </a:p>
          <a:p>
            <a:pPr marL="342900" indent="-342900" algn="l">
              <a:lnSpc>
                <a:spcPct val="90000"/>
              </a:lnSpc>
              <a:spcBef>
                <a:spcPct val="20000"/>
              </a:spcBef>
              <a:buClr>
                <a:srgbClr val="FFC000"/>
              </a:buClr>
              <a:buFont typeface="Wingdings" pitchFamily="2" charset="2"/>
              <a:buChar char="§"/>
              <a:defRPr/>
            </a:pPr>
            <a:r>
              <a:rPr lang="en-GB" sz="2200">
                <a:solidFill>
                  <a:schemeClr val="bg1"/>
                </a:solidFill>
              </a:rPr>
              <a:t>Debating Club</a:t>
            </a:r>
          </a:p>
          <a:p>
            <a:pPr marL="342900" indent="-342900" algn="l">
              <a:lnSpc>
                <a:spcPct val="90000"/>
              </a:lnSpc>
              <a:spcBef>
                <a:spcPct val="20000"/>
              </a:spcBef>
              <a:buClr>
                <a:srgbClr val="FFC000"/>
              </a:buClr>
              <a:buFont typeface="Wingdings" pitchFamily="2" charset="2"/>
              <a:buChar char="§"/>
              <a:defRPr/>
            </a:pPr>
            <a:r>
              <a:rPr lang="en-GB" sz="2200">
                <a:solidFill>
                  <a:schemeClr val="bg1"/>
                </a:solidFill>
              </a:rPr>
              <a:t>In Class Support</a:t>
            </a:r>
          </a:p>
          <a:p>
            <a:pPr marL="342900" indent="-342900" algn="l">
              <a:lnSpc>
                <a:spcPct val="90000"/>
              </a:lnSpc>
              <a:spcBef>
                <a:spcPct val="20000"/>
              </a:spcBef>
              <a:buClr>
                <a:srgbClr val="FFC000"/>
              </a:buClr>
              <a:buFont typeface="Wingdings" pitchFamily="2" charset="2"/>
              <a:buChar char="§"/>
              <a:defRPr/>
            </a:pPr>
            <a:r>
              <a:rPr lang="en-GB" sz="2200">
                <a:solidFill>
                  <a:schemeClr val="bg1"/>
                </a:solidFill>
              </a:rPr>
              <a:t>Learning Mentors</a:t>
            </a:r>
          </a:p>
        </p:txBody>
      </p:sp>
      <p:sp>
        <p:nvSpPr>
          <p:cNvPr id="9" name="Text Box 6"/>
          <p:cNvSpPr txBox="1">
            <a:spLocks noChangeArrowheads="1"/>
          </p:cNvSpPr>
          <p:nvPr/>
        </p:nvSpPr>
        <p:spPr bwMode="auto">
          <a:xfrm>
            <a:off x="4463988" y="3356992"/>
            <a:ext cx="4355976" cy="2631490"/>
          </a:xfrm>
          <a:prstGeom prst="rect">
            <a:avLst/>
          </a:prstGeom>
          <a:solidFill>
            <a:srgbClr val="8219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lIns="91440" tIns="45720" rIns="91440" bIns="45720" anchor="t">
            <a:spAutoFit/>
          </a:bodyPr>
          <a:lstStyle/>
          <a:p>
            <a:pPr marL="342900" indent="-342900" algn="l">
              <a:lnSpc>
                <a:spcPct val="90000"/>
              </a:lnSpc>
              <a:spcBef>
                <a:spcPct val="20000"/>
              </a:spcBef>
              <a:buClr>
                <a:srgbClr val="FFC000"/>
              </a:buClr>
              <a:buFont typeface="Wingdings" pitchFamily="2" charset="2"/>
              <a:buChar char="§"/>
              <a:defRPr/>
            </a:pPr>
            <a:r>
              <a:rPr lang="en-GB" sz="2200" dirty="0">
                <a:solidFill>
                  <a:schemeClr val="bg1"/>
                </a:solidFill>
                <a:cs typeface="Calibri"/>
              </a:rPr>
              <a:t>Pottery making</a:t>
            </a:r>
          </a:p>
          <a:p>
            <a:pPr marL="342900" indent="-342900" algn="l">
              <a:lnSpc>
                <a:spcPct val="90000"/>
              </a:lnSpc>
              <a:spcBef>
                <a:spcPct val="20000"/>
              </a:spcBef>
              <a:buClr>
                <a:srgbClr val="FFC000"/>
              </a:buClr>
              <a:buFont typeface="Wingdings" pitchFamily="2" charset="2"/>
              <a:buChar char="§"/>
              <a:defRPr/>
            </a:pPr>
            <a:r>
              <a:rPr lang="en-GB" sz="2200" dirty="0">
                <a:solidFill>
                  <a:schemeClr val="bg1"/>
                </a:solidFill>
              </a:rPr>
              <a:t>Sign Language</a:t>
            </a:r>
          </a:p>
          <a:p>
            <a:pPr marL="342900" indent="-342900" algn="l">
              <a:lnSpc>
                <a:spcPct val="90000"/>
              </a:lnSpc>
              <a:spcBef>
                <a:spcPct val="20000"/>
              </a:spcBef>
              <a:buClr>
                <a:srgbClr val="FFC000"/>
              </a:buClr>
              <a:buFont typeface="Wingdings" pitchFamily="2" charset="2"/>
              <a:buChar char="§"/>
              <a:defRPr/>
            </a:pPr>
            <a:r>
              <a:rPr lang="en-GB" sz="2200" dirty="0">
                <a:solidFill>
                  <a:schemeClr val="bg1"/>
                </a:solidFill>
              </a:rPr>
              <a:t>Museum of Making</a:t>
            </a:r>
          </a:p>
          <a:p>
            <a:pPr marL="342900" indent="-342900" algn="l">
              <a:lnSpc>
                <a:spcPct val="90000"/>
              </a:lnSpc>
              <a:spcBef>
                <a:spcPct val="20000"/>
              </a:spcBef>
              <a:buClr>
                <a:srgbClr val="FFC000"/>
              </a:buClr>
              <a:buFont typeface="Wingdings" pitchFamily="2" charset="2"/>
              <a:buChar char="§"/>
              <a:defRPr/>
            </a:pPr>
            <a:r>
              <a:rPr lang="en-GB" sz="2200" dirty="0">
                <a:solidFill>
                  <a:schemeClr val="bg1"/>
                </a:solidFill>
              </a:rPr>
              <a:t>Critical Thinking</a:t>
            </a:r>
          </a:p>
          <a:p>
            <a:pPr marL="342900" indent="-342900" algn="l">
              <a:lnSpc>
                <a:spcPct val="90000"/>
              </a:lnSpc>
              <a:spcBef>
                <a:spcPct val="20000"/>
              </a:spcBef>
              <a:buClr>
                <a:srgbClr val="FFC000"/>
              </a:buClr>
              <a:buFont typeface="Wingdings" pitchFamily="2" charset="2"/>
              <a:buChar char="§"/>
              <a:defRPr/>
            </a:pPr>
            <a:r>
              <a:rPr lang="en-GB" sz="2200" dirty="0">
                <a:solidFill>
                  <a:schemeClr val="bg1"/>
                </a:solidFill>
              </a:rPr>
              <a:t>UK Space Challenge</a:t>
            </a:r>
          </a:p>
          <a:p>
            <a:pPr marL="342900" indent="-342900" algn="l">
              <a:lnSpc>
                <a:spcPct val="90000"/>
              </a:lnSpc>
              <a:spcBef>
                <a:spcPct val="20000"/>
              </a:spcBef>
              <a:buClr>
                <a:srgbClr val="FFC000"/>
              </a:buClr>
              <a:buFont typeface="Wingdings" pitchFamily="2" charset="2"/>
              <a:buChar char="§"/>
              <a:defRPr/>
            </a:pPr>
            <a:r>
              <a:rPr lang="en-GB" sz="2200" dirty="0">
                <a:solidFill>
                  <a:schemeClr val="bg1"/>
                </a:solidFill>
              </a:rPr>
              <a:t>Self Defence</a:t>
            </a:r>
          </a:p>
          <a:p>
            <a:pPr marL="342900" indent="-342900" algn="l">
              <a:lnSpc>
                <a:spcPct val="90000"/>
              </a:lnSpc>
              <a:spcBef>
                <a:spcPct val="20000"/>
              </a:spcBef>
              <a:buClr>
                <a:srgbClr val="FFC000"/>
              </a:buClr>
              <a:buFont typeface="Wingdings" pitchFamily="2" charset="2"/>
              <a:buChar char="§"/>
              <a:defRPr/>
            </a:pPr>
            <a:r>
              <a:rPr lang="en-GB" sz="2200" dirty="0">
                <a:solidFill>
                  <a:schemeClr val="bg1"/>
                </a:solidFill>
              </a:rPr>
              <a:t>Golf</a:t>
            </a:r>
          </a:p>
        </p:txBody>
      </p:sp>
      <p:sp>
        <p:nvSpPr>
          <p:cNvPr id="5" name="TextBox 4"/>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
        <p:nvSpPr>
          <p:cNvPr id="3" name="TextBox 2"/>
          <p:cNvSpPr txBox="1"/>
          <p:nvPr/>
        </p:nvSpPr>
        <p:spPr>
          <a:xfrm>
            <a:off x="5832140" y="1520788"/>
            <a:ext cx="3168352" cy="1200329"/>
          </a:xfrm>
          <a:prstGeom prst="rect">
            <a:avLst/>
          </a:prstGeom>
          <a:noFill/>
        </p:spPr>
        <p:txBody>
          <a:bodyPr wrap="square" rtlCol="0">
            <a:spAutoFit/>
          </a:bodyPr>
          <a:lstStyle/>
          <a:p>
            <a:r>
              <a:rPr lang="en-GB"/>
              <a:t>** - Accepted as alternative to work experience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20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20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20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20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fade">
                                      <p:cBhvr>
                                        <p:cTn id="52" dur="200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fade">
                                      <p:cBhvr>
                                        <p:cTn id="57" dur="20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fade">
                                      <p:cBhvr>
                                        <p:cTn id="62" dur="20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fade">
                                      <p:cBhvr>
                                        <p:cTn id="67" dur="2000"/>
                                        <p:tgtEl>
                                          <p:spTgt spid="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9">
                                            <p:txEl>
                                              <p:pRg st="5" end="5"/>
                                            </p:txEl>
                                          </p:spTgt>
                                        </p:tgtEl>
                                        <p:attrNameLst>
                                          <p:attrName>style.visibility</p:attrName>
                                        </p:attrNameLst>
                                      </p:cBhvr>
                                      <p:to>
                                        <p:strVal val="visible"/>
                                      </p:to>
                                    </p:set>
                                    <p:animEffect transition="in" filter="fade">
                                      <p:cBhvr>
                                        <p:cTn id="72" dur="2000"/>
                                        <p:tgtEl>
                                          <p:spTgt spid="9">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xEl>
                                              <p:pRg st="6" end="6"/>
                                            </p:txEl>
                                          </p:spTgt>
                                        </p:tgtEl>
                                        <p:attrNameLst>
                                          <p:attrName>style.visibility</p:attrName>
                                        </p:attrNameLst>
                                      </p:cBhvr>
                                      <p:to>
                                        <p:strVal val="visible"/>
                                      </p:to>
                                    </p:set>
                                    <p:animEffect transition="in" filter="fade">
                                      <p:cBhvr>
                                        <p:cTn id="77"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lstStyle/>
          <a:p>
            <a:r>
              <a:rPr lang="en-GB"/>
              <a:t>LCS 6</a:t>
            </a:r>
            <a:r>
              <a:rPr lang="en-GB" baseline="30000"/>
              <a:t>th</a:t>
            </a:r>
            <a:r>
              <a:rPr lang="en-GB"/>
              <a:t> Form Facilities</a:t>
            </a:r>
          </a:p>
        </p:txBody>
      </p:sp>
      <p:sp>
        <p:nvSpPr>
          <p:cNvPr id="5" name="Text Placeholder 4"/>
          <p:cNvSpPr>
            <a:spLocks noGrp="1"/>
          </p:cNvSpPr>
          <p:nvPr>
            <p:ph type="body" sz="half" idx="3"/>
          </p:nvPr>
        </p:nvSpPr>
        <p:spPr>
          <a:xfrm>
            <a:off x="1439652" y="1376772"/>
            <a:ext cx="7247148" cy="4749391"/>
          </a:xfrm>
        </p:spPr>
        <p:txBody>
          <a:bodyPr vert="horz" lIns="91440" tIns="45720" rIns="91440" bIns="45720" rtlCol="0" anchor="t">
            <a:normAutofit/>
          </a:bodyPr>
          <a:lstStyle/>
          <a:p>
            <a:r>
              <a:rPr lang="en-GB" dirty="0"/>
              <a:t>Available to 6</a:t>
            </a:r>
            <a:r>
              <a:rPr lang="en-GB" baseline="30000" dirty="0"/>
              <a:t>th</a:t>
            </a:r>
            <a:r>
              <a:rPr lang="en-GB" dirty="0"/>
              <a:t> Form students from 7:30am-5:30pm daily.</a:t>
            </a:r>
          </a:p>
          <a:p>
            <a:r>
              <a:rPr lang="en-GB" dirty="0"/>
              <a:t>Available during exam leave but NOT school holidays.</a:t>
            </a:r>
          </a:p>
          <a:p>
            <a:r>
              <a:rPr lang="en-GB" dirty="0"/>
              <a:t>Space for 80 students in study rooms (some supervision) including 50 computer stations.</a:t>
            </a:r>
          </a:p>
          <a:p>
            <a:endParaRPr lang="en-GB" dirty="0"/>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	A Level vs GCSE Study</a:t>
            </a:r>
          </a:p>
        </p:txBody>
      </p:sp>
      <p:sp>
        <p:nvSpPr>
          <p:cNvPr id="5" name="TextBox 4">
            <a:extLst>
              <a:ext uri="{FF2B5EF4-FFF2-40B4-BE49-F238E27FC236}">
                <a16:creationId xmlns:a16="http://schemas.microsoft.com/office/drawing/2014/main" id="{BC31AA72-1490-4485-8604-1E2D8D07F2F2}"/>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pic>
        <p:nvPicPr>
          <p:cNvPr id="2" name="Picture 1">
            <a:extLst>
              <a:ext uri="{FF2B5EF4-FFF2-40B4-BE49-F238E27FC236}">
                <a16:creationId xmlns:a16="http://schemas.microsoft.com/office/drawing/2014/main" id="{0210C4B7-E97A-3EFC-AB39-8B8D7E50A302}"/>
              </a:ext>
            </a:extLst>
          </p:cNvPr>
          <p:cNvPicPr>
            <a:picLocks noChangeAspect="1"/>
          </p:cNvPicPr>
          <p:nvPr/>
        </p:nvPicPr>
        <p:blipFill>
          <a:blip r:embed="rId2"/>
          <a:stretch>
            <a:fillRect/>
          </a:stretch>
        </p:blipFill>
        <p:spPr>
          <a:xfrm>
            <a:off x="1704974" y="1504950"/>
            <a:ext cx="6251401" cy="4195292"/>
          </a:xfrm>
          <a:prstGeom prst="rect">
            <a:avLst/>
          </a:prstGeom>
        </p:spPr>
      </p:pic>
    </p:spTree>
    <p:extLst>
      <p:ext uri="{BB962C8B-B14F-4D97-AF65-F5344CB8AC3E}">
        <p14:creationId xmlns:p14="http://schemas.microsoft.com/office/powerpoint/2010/main" val="180816097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9652" y="6060"/>
            <a:ext cx="7247148" cy="1143000"/>
          </a:xfrm>
        </p:spPr>
        <p:txBody>
          <a:bodyPr/>
          <a:lstStyle/>
          <a:p>
            <a:r>
              <a:rPr lang="en-GB">
                <a:solidFill>
                  <a:schemeClr val="tx1"/>
                </a:solidFill>
              </a:rPr>
              <a:t>Key Dates</a:t>
            </a:r>
          </a:p>
        </p:txBody>
      </p:sp>
      <p:sp>
        <p:nvSpPr>
          <p:cNvPr id="7" name="Content Placeholder 6"/>
          <p:cNvSpPr>
            <a:spLocks noGrp="1"/>
          </p:cNvSpPr>
          <p:nvPr>
            <p:ph sz="quarter" idx="1"/>
          </p:nvPr>
        </p:nvSpPr>
        <p:spPr>
          <a:xfrm>
            <a:off x="1439652" y="1232756"/>
            <a:ext cx="7330016" cy="5184576"/>
          </a:xfrm>
        </p:spPr>
        <p:txBody>
          <a:bodyPr vert="horz" lIns="91440" tIns="45720" rIns="91440" bIns="45720" rtlCol="0" anchor="t">
            <a:normAutofit fontScale="70000" lnSpcReduction="20000"/>
          </a:bodyPr>
          <a:lstStyle/>
          <a:p>
            <a:r>
              <a:rPr lang="en-GB" dirty="0"/>
              <a:t>Thursday 18</a:t>
            </a:r>
            <a:r>
              <a:rPr lang="en-GB" baseline="30000" dirty="0"/>
              <a:t>th</a:t>
            </a:r>
            <a:r>
              <a:rPr lang="en-GB" dirty="0"/>
              <a:t> September – Sri Lanka and Gold Duke of Edinburgh Information Evening.</a:t>
            </a:r>
          </a:p>
          <a:p>
            <a:r>
              <a:rPr lang="en-GB" dirty="0"/>
              <a:t>Mid October – Informal settling In Reviews (we will contact you if concerns are raised)</a:t>
            </a:r>
          </a:p>
          <a:p>
            <a:r>
              <a:rPr lang="en-GB" dirty="0">
                <a:cs typeface="Calibri"/>
              </a:rPr>
              <a:t>INSET Day – 24</a:t>
            </a:r>
            <a:r>
              <a:rPr lang="en-GB" baseline="30000" dirty="0">
                <a:cs typeface="Calibri"/>
              </a:rPr>
              <a:t>th</a:t>
            </a:r>
            <a:r>
              <a:rPr lang="en-GB" dirty="0">
                <a:cs typeface="Calibri"/>
              </a:rPr>
              <a:t>October</a:t>
            </a:r>
          </a:p>
          <a:p>
            <a:r>
              <a:rPr lang="en-GB" dirty="0"/>
              <a:t>WC 1</a:t>
            </a:r>
            <a:r>
              <a:rPr lang="en-GB" baseline="30000" dirty="0"/>
              <a:t>st</a:t>
            </a:r>
            <a:r>
              <a:rPr lang="en-GB" dirty="0"/>
              <a:t> December -  Full Interim Review (on Go4Schools – we will contact you if concerns are raised).</a:t>
            </a:r>
          </a:p>
          <a:p>
            <a:r>
              <a:rPr lang="en-GB" dirty="0"/>
              <a:t>INSET Day 1</a:t>
            </a:r>
            <a:r>
              <a:rPr lang="en-GB" baseline="30000" dirty="0"/>
              <a:t>st</a:t>
            </a:r>
            <a:r>
              <a:rPr lang="en-GB" dirty="0"/>
              <a:t>  December</a:t>
            </a:r>
          </a:p>
          <a:p>
            <a:r>
              <a:rPr lang="en-GB" dirty="0">
                <a:cs typeface="Calibri"/>
              </a:rPr>
              <a:t>25</a:t>
            </a:r>
            <a:r>
              <a:rPr lang="en-GB" baseline="30000" dirty="0">
                <a:cs typeface="Calibri"/>
              </a:rPr>
              <a:t>th</a:t>
            </a:r>
            <a:r>
              <a:rPr lang="en-GB" dirty="0">
                <a:cs typeface="Calibri"/>
              </a:rPr>
              <a:t> Feb – Year 12 UCAS and Apprenticeships Parents’ Evening</a:t>
            </a:r>
          </a:p>
          <a:p>
            <a:r>
              <a:rPr lang="en-GB" dirty="0"/>
              <a:t>26</a:t>
            </a:r>
            <a:r>
              <a:rPr lang="en-GB" baseline="30000" dirty="0"/>
              <a:t>th</a:t>
            </a:r>
            <a:r>
              <a:rPr lang="en-GB" dirty="0"/>
              <a:t> March – Parents’ Evening (4:30-7:00)</a:t>
            </a:r>
          </a:p>
          <a:p>
            <a:r>
              <a:rPr lang="en-GB" dirty="0"/>
              <a:t>INSET Day 22</a:t>
            </a:r>
            <a:r>
              <a:rPr lang="en-GB" baseline="30000" dirty="0"/>
              <a:t>nd</a:t>
            </a:r>
            <a:r>
              <a:rPr lang="en-GB" dirty="0"/>
              <a:t> April</a:t>
            </a:r>
          </a:p>
          <a:p>
            <a:r>
              <a:rPr lang="en-GB" dirty="0"/>
              <a:t>27</a:t>
            </a:r>
            <a:r>
              <a:rPr lang="en-GB" baseline="30000" dirty="0"/>
              <a:t>th</a:t>
            </a:r>
            <a:r>
              <a:rPr lang="en-GB" dirty="0"/>
              <a:t> April – 9</a:t>
            </a:r>
            <a:r>
              <a:rPr lang="en-GB" baseline="30000" dirty="0"/>
              <a:t>th</a:t>
            </a:r>
            <a:r>
              <a:rPr lang="en-GB" dirty="0"/>
              <a:t> May – Year 12 transition exams (study leave for first week)</a:t>
            </a:r>
          </a:p>
          <a:p>
            <a:r>
              <a:rPr lang="en-GB" dirty="0">
                <a:cs typeface="Calibri"/>
              </a:rPr>
              <a:t>21</a:t>
            </a:r>
            <a:r>
              <a:rPr lang="en-GB" baseline="30000" dirty="0">
                <a:cs typeface="Calibri"/>
              </a:rPr>
              <a:t>st</a:t>
            </a:r>
            <a:r>
              <a:rPr lang="en-GB" dirty="0">
                <a:cs typeface="Calibri"/>
              </a:rPr>
              <a:t> and 22</a:t>
            </a:r>
            <a:r>
              <a:rPr lang="en-GB" baseline="30000" dirty="0">
                <a:cs typeface="Calibri"/>
              </a:rPr>
              <a:t>nd</a:t>
            </a:r>
            <a:r>
              <a:rPr lang="en-GB" dirty="0">
                <a:cs typeface="Calibri"/>
              </a:rPr>
              <a:t> May – Next Steps Days (post 18 planning, in school but off timetable)</a:t>
            </a:r>
          </a:p>
          <a:p>
            <a:pPr marL="0" indent="0">
              <a:buNone/>
            </a:pPr>
            <a:endParaRPr lang="en-GB" dirty="0">
              <a:cs typeface="Calibri"/>
            </a:endParaRPr>
          </a:p>
          <a:p>
            <a:pPr marL="0" indent="0">
              <a:buNone/>
            </a:pPr>
            <a:endParaRPr lang="en-GB" dirty="0"/>
          </a:p>
        </p:txBody>
      </p:sp>
    </p:spTree>
    <p:extLst>
      <p:ext uri="{BB962C8B-B14F-4D97-AF65-F5344CB8AC3E}">
        <p14:creationId xmlns:p14="http://schemas.microsoft.com/office/powerpoint/2010/main" val="260619212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4638"/>
            <a:ext cx="7211144" cy="1143000"/>
          </a:xfrm>
        </p:spPr>
        <p:txBody>
          <a:bodyPr>
            <a:normAutofit/>
          </a:bodyPr>
          <a:lstStyle/>
          <a:p>
            <a:r>
              <a:rPr lang="en-GB"/>
              <a:t>Any questions?</a:t>
            </a:r>
          </a:p>
        </p:txBody>
      </p:sp>
      <p:sp>
        <p:nvSpPr>
          <p:cNvPr id="3" name="TextBox 2"/>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RJA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A Level vs GCSE Study</a:t>
            </a:r>
          </a:p>
        </p:txBody>
      </p:sp>
      <p:sp>
        <p:nvSpPr>
          <p:cNvPr id="4" name="TextBox 3">
            <a:extLst>
              <a:ext uri="{FF2B5EF4-FFF2-40B4-BE49-F238E27FC236}">
                <a16:creationId xmlns:a16="http://schemas.microsoft.com/office/drawing/2014/main" id="{A95BC1B1-1168-4655-BE2A-B05D7DEBDF23}"/>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pic>
        <p:nvPicPr>
          <p:cNvPr id="5" name="Picture 4">
            <a:extLst>
              <a:ext uri="{FF2B5EF4-FFF2-40B4-BE49-F238E27FC236}">
                <a16:creationId xmlns:a16="http://schemas.microsoft.com/office/drawing/2014/main" id="{F6948D0E-B489-AC73-6759-8B3899A88D8E}"/>
              </a:ext>
            </a:extLst>
          </p:cNvPr>
          <p:cNvPicPr>
            <a:picLocks noChangeAspect="1"/>
          </p:cNvPicPr>
          <p:nvPr/>
        </p:nvPicPr>
        <p:blipFill>
          <a:blip r:embed="rId2"/>
          <a:stretch>
            <a:fillRect/>
          </a:stretch>
        </p:blipFill>
        <p:spPr>
          <a:xfrm>
            <a:off x="1793241" y="1692276"/>
            <a:ext cx="6119929" cy="3824956"/>
          </a:xfrm>
          <a:prstGeom prst="rect">
            <a:avLst/>
          </a:prstGeom>
        </p:spPr>
      </p:pic>
    </p:spTree>
    <p:extLst>
      <p:ext uri="{BB962C8B-B14F-4D97-AF65-F5344CB8AC3E}">
        <p14:creationId xmlns:p14="http://schemas.microsoft.com/office/powerpoint/2010/main" val="361038495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1700" y="1417638"/>
            <a:ext cx="5912135" cy="4761389"/>
          </a:xfrm>
          <a:prstGeom prst="rect">
            <a:avLst/>
          </a:prstGeom>
        </p:spPr>
      </p:pic>
      <p:sp>
        <p:nvSpPr>
          <p:cNvPr id="3" name="Title 5"/>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t>A Level vs GCSE Study</a:t>
            </a:r>
          </a:p>
        </p:txBody>
      </p:sp>
      <p:sp>
        <p:nvSpPr>
          <p:cNvPr id="4" name="TextBox 3">
            <a:extLst>
              <a:ext uri="{FF2B5EF4-FFF2-40B4-BE49-F238E27FC236}">
                <a16:creationId xmlns:a16="http://schemas.microsoft.com/office/drawing/2014/main" id="{7F0523DE-0DFC-4AF4-80FB-635E962041CA}"/>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spTree>
    <p:extLst>
      <p:ext uri="{BB962C8B-B14F-4D97-AF65-F5344CB8AC3E}">
        <p14:creationId xmlns:p14="http://schemas.microsoft.com/office/powerpoint/2010/main" val="422665436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524000" y="0"/>
          <a:ext cx="7620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3833B44-2C34-4688-B079-C0D8C557C47B}"/>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spTree>
    <p:extLst>
      <p:ext uri="{BB962C8B-B14F-4D97-AF65-F5344CB8AC3E}">
        <p14:creationId xmlns:p14="http://schemas.microsoft.com/office/powerpoint/2010/main" val="36327100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F304320-61C0-4F00-9E61-CE807FF187FF}"/>
                                            </p:graphicEl>
                                          </p:spTgt>
                                        </p:tgtEl>
                                        <p:attrNameLst>
                                          <p:attrName>style.visibility</p:attrName>
                                        </p:attrNameLst>
                                      </p:cBhvr>
                                      <p:to>
                                        <p:strVal val="visible"/>
                                      </p:to>
                                    </p:set>
                                    <p:animEffect transition="in" filter="fade">
                                      <p:cBhvr>
                                        <p:cTn id="7" dur="2000"/>
                                        <p:tgtEl>
                                          <p:spTgt spid="5">
                                            <p:graphicEl>
                                              <a:dgm id="{9F304320-61C0-4F00-9E61-CE807FF187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F705A03-C864-437D-9031-0E5FA3E2EAFC}"/>
                                            </p:graphicEl>
                                          </p:spTgt>
                                        </p:tgtEl>
                                        <p:attrNameLst>
                                          <p:attrName>style.visibility</p:attrName>
                                        </p:attrNameLst>
                                      </p:cBhvr>
                                      <p:to>
                                        <p:strVal val="visible"/>
                                      </p:to>
                                    </p:set>
                                    <p:animEffect transition="in" filter="fade">
                                      <p:cBhvr>
                                        <p:cTn id="12" dur="2000"/>
                                        <p:tgtEl>
                                          <p:spTgt spid="5">
                                            <p:graphicEl>
                                              <a:dgm id="{0F705A03-C864-437D-9031-0E5FA3E2EAF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893FA72D-E865-4B77-AF8E-0F3D46D1923B}"/>
                                            </p:graphicEl>
                                          </p:spTgt>
                                        </p:tgtEl>
                                        <p:attrNameLst>
                                          <p:attrName>style.visibility</p:attrName>
                                        </p:attrNameLst>
                                      </p:cBhvr>
                                      <p:to>
                                        <p:strVal val="visible"/>
                                      </p:to>
                                    </p:set>
                                    <p:animEffect transition="in" filter="fade">
                                      <p:cBhvr>
                                        <p:cTn id="15" dur="2000"/>
                                        <p:tgtEl>
                                          <p:spTgt spid="5">
                                            <p:graphicEl>
                                              <a:dgm id="{893FA72D-E865-4B77-AF8E-0F3D46D1923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141788F3-827D-43B2-9D40-AC2BE060388B}"/>
                                            </p:graphicEl>
                                          </p:spTgt>
                                        </p:tgtEl>
                                        <p:attrNameLst>
                                          <p:attrName>style.visibility</p:attrName>
                                        </p:attrNameLst>
                                      </p:cBhvr>
                                      <p:to>
                                        <p:strVal val="visible"/>
                                      </p:to>
                                    </p:set>
                                    <p:animEffect transition="in" filter="fade">
                                      <p:cBhvr>
                                        <p:cTn id="20" dur="2000"/>
                                        <p:tgtEl>
                                          <p:spTgt spid="5">
                                            <p:graphicEl>
                                              <a:dgm id="{141788F3-827D-43B2-9D40-AC2BE060388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63C72D06-D5FA-4F01-8875-21B2782E1DBA}"/>
                                            </p:graphicEl>
                                          </p:spTgt>
                                        </p:tgtEl>
                                        <p:attrNameLst>
                                          <p:attrName>style.visibility</p:attrName>
                                        </p:attrNameLst>
                                      </p:cBhvr>
                                      <p:to>
                                        <p:strVal val="visible"/>
                                      </p:to>
                                    </p:set>
                                    <p:animEffect transition="in" filter="fade">
                                      <p:cBhvr>
                                        <p:cTn id="23" dur="2000"/>
                                        <p:tgtEl>
                                          <p:spTgt spid="5">
                                            <p:graphicEl>
                                              <a:dgm id="{63C72D06-D5FA-4F01-8875-21B2782E1DB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84C12718-7507-47BA-BE42-C4AF12AF9CC4}"/>
                                            </p:graphicEl>
                                          </p:spTgt>
                                        </p:tgtEl>
                                        <p:attrNameLst>
                                          <p:attrName>style.visibility</p:attrName>
                                        </p:attrNameLst>
                                      </p:cBhvr>
                                      <p:to>
                                        <p:strVal val="visible"/>
                                      </p:to>
                                    </p:set>
                                    <p:animEffect transition="in" filter="fade">
                                      <p:cBhvr>
                                        <p:cTn id="28" dur="2000"/>
                                        <p:tgtEl>
                                          <p:spTgt spid="5">
                                            <p:graphicEl>
                                              <a:dgm id="{84C12718-7507-47BA-BE42-C4AF12AF9CC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6CD062D7-610B-4906-8941-8F371DE75F05}"/>
                                            </p:graphicEl>
                                          </p:spTgt>
                                        </p:tgtEl>
                                        <p:attrNameLst>
                                          <p:attrName>style.visibility</p:attrName>
                                        </p:attrNameLst>
                                      </p:cBhvr>
                                      <p:to>
                                        <p:strVal val="visible"/>
                                      </p:to>
                                    </p:set>
                                    <p:animEffect transition="in" filter="fade">
                                      <p:cBhvr>
                                        <p:cTn id="31" dur="2000"/>
                                        <p:tgtEl>
                                          <p:spTgt spid="5">
                                            <p:graphicEl>
                                              <a:dgm id="{6CD062D7-610B-4906-8941-8F371DE75F0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F0EBA09B-58A5-41EF-800B-893DE7389C7C}"/>
                                            </p:graphicEl>
                                          </p:spTgt>
                                        </p:tgtEl>
                                        <p:attrNameLst>
                                          <p:attrName>style.visibility</p:attrName>
                                        </p:attrNameLst>
                                      </p:cBhvr>
                                      <p:to>
                                        <p:strVal val="visible"/>
                                      </p:to>
                                    </p:set>
                                    <p:animEffect transition="in" filter="fade">
                                      <p:cBhvr>
                                        <p:cTn id="36" dur="2000"/>
                                        <p:tgtEl>
                                          <p:spTgt spid="5">
                                            <p:graphicEl>
                                              <a:dgm id="{F0EBA09B-58A5-41EF-800B-893DE7389C7C}"/>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9CCBCD50-D180-4B28-AE16-C33D0CD1CA39}"/>
                                            </p:graphicEl>
                                          </p:spTgt>
                                        </p:tgtEl>
                                        <p:attrNameLst>
                                          <p:attrName>style.visibility</p:attrName>
                                        </p:attrNameLst>
                                      </p:cBhvr>
                                      <p:to>
                                        <p:strVal val="visible"/>
                                      </p:to>
                                    </p:set>
                                    <p:animEffect transition="in" filter="fade">
                                      <p:cBhvr>
                                        <p:cTn id="39" dur="2000"/>
                                        <p:tgtEl>
                                          <p:spTgt spid="5">
                                            <p:graphicEl>
                                              <a:dgm id="{9CCBCD50-D180-4B28-AE16-C33D0CD1CA3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6F253B96-4835-4CF8-AC81-0942233204FB}"/>
                                            </p:graphicEl>
                                          </p:spTgt>
                                        </p:tgtEl>
                                        <p:attrNameLst>
                                          <p:attrName>style.visibility</p:attrName>
                                        </p:attrNameLst>
                                      </p:cBhvr>
                                      <p:to>
                                        <p:strVal val="visible"/>
                                      </p:to>
                                    </p:set>
                                    <p:animEffect transition="in" filter="fade">
                                      <p:cBhvr>
                                        <p:cTn id="44" dur="2000"/>
                                        <p:tgtEl>
                                          <p:spTgt spid="5">
                                            <p:graphicEl>
                                              <a:dgm id="{6F253B96-4835-4CF8-AC81-0942233204F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8650C09A-97AF-43FA-8F98-AC1D434AF381}"/>
                                            </p:graphicEl>
                                          </p:spTgt>
                                        </p:tgtEl>
                                        <p:attrNameLst>
                                          <p:attrName>style.visibility</p:attrName>
                                        </p:attrNameLst>
                                      </p:cBhvr>
                                      <p:to>
                                        <p:strVal val="visible"/>
                                      </p:to>
                                    </p:set>
                                    <p:animEffect transition="in" filter="fade">
                                      <p:cBhvr>
                                        <p:cTn id="47" dur="2000"/>
                                        <p:tgtEl>
                                          <p:spTgt spid="5">
                                            <p:graphicEl>
                                              <a:dgm id="{8650C09A-97AF-43FA-8F98-AC1D434AF38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4B603F1E-5E27-4ACF-B0A5-214B36ACE768}"/>
                                            </p:graphicEl>
                                          </p:spTgt>
                                        </p:tgtEl>
                                        <p:attrNameLst>
                                          <p:attrName>style.visibility</p:attrName>
                                        </p:attrNameLst>
                                      </p:cBhvr>
                                      <p:to>
                                        <p:strVal val="visible"/>
                                      </p:to>
                                    </p:set>
                                    <p:animEffect transition="in" filter="fade">
                                      <p:cBhvr>
                                        <p:cTn id="52" dur="2000"/>
                                        <p:tgtEl>
                                          <p:spTgt spid="5">
                                            <p:graphicEl>
                                              <a:dgm id="{4B603F1E-5E27-4ACF-B0A5-214B36ACE76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1EEE30AB-DCD0-4C1C-8A8B-EB38F6CE0F69}"/>
                                            </p:graphicEl>
                                          </p:spTgt>
                                        </p:tgtEl>
                                        <p:attrNameLst>
                                          <p:attrName>style.visibility</p:attrName>
                                        </p:attrNameLst>
                                      </p:cBhvr>
                                      <p:to>
                                        <p:strVal val="visible"/>
                                      </p:to>
                                    </p:set>
                                    <p:animEffect transition="in" filter="fade">
                                      <p:cBhvr>
                                        <p:cTn id="55" dur="2000"/>
                                        <p:tgtEl>
                                          <p:spTgt spid="5">
                                            <p:graphicEl>
                                              <a:dgm id="{1EEE30AB-DCD0-4C1C-8A8B-EB38F6CE0F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8229600" cy="1143000"/>
          </a:xfrm>
        </p:spPr>
        <p:txBody>
          <a:bodyPr/>
          <a:lstStyle/>
          <a:p>
            <a:r>
              <a:rPr lang="en-GB"/>
              <a:t>Transition from GCSE to A level</a:t>
            </a:r>
          </a:p>
        </p:txBody>
      </p:sp>
      <p:sp>
        <p:nvSpPr>
          <p:cNvPr id="6" name="Content Placeholder 5"/>
          <p:cNvSpPr>
            <a:spLocks noGrp="1"/>
          </p:cNvSpPr>
          <p:nvPr>
            <p:ph sz="quarter" idx="4"/>
          </p:nvPr>
        </p:nvSpPr>
        <p:spPr>
          <a:xfrm>
            <a:off x="1871701" y="1376772"/>
            <a:ext cx="6815100" cy="4749391"/>
          </a:xfrm>
        </p:spPr>
        <p:txBody>
          <a:bodyPr>
            <a:normAutofit fontScale="92500" lnSpcReduction="10000"/>
          </a:bodyPr>
          <a:lstStyle/>
          <a:p>
            <a:r>
              <a:rPr lang="en-GB"/>
              <a:t>MUCH harder (GCSE 6 grades often struggle)</a:t>
            </a:r>
          </a:p>
          <a:p>
            <a:r>
              <a:rPr lang="en-GB"/>
              <a:t>Higher expectations from staff</a:t>
            </a:r>
          </a:p>
          <a:p>
            <a:r>
              <a:rPr lang="en-GB"/>
              <a:t>Greater emphasis on the student</a:t>
            </a:r>
          </a:p>
          <a:p>
            <a:r>
              <a:rPr lang="en-GB"/>
              <a:t>Greater independence</a:t>
            </a:r>
          </a:p>
          <a:p>
            <a:r>
              <a:rPr lang="en-GB"/>
              <a:t>Stress!</a:t>
            </a:r>
          </a:p>
          <a:p>
            <a:r>
              <a:rPr lang="en-GB"/>
              <a:t>Time management is crucial</a:t>
            </a:r>
          </a:p>
          <a:p>
            <a:pPr lvl="0">
              <a:buNone/>
            </a:pPr>
            <a:r>
              <a:rPr lang="en-GB" kern="0">
                <a:solidFill>
                  <a:srgbClr val="0070C0"/>
                </a:solidFill>
                <a:cs typeface="Arial" pitchFamily="34" charset="0"/>
              </a:rPr>
              <a:t>“</a:t>
            </a:r>
            <a:r>
              <a:rPr lang="en-GB">
                <a:solidFill>
                  <a:srgbClr val="0070C0"/>
                </a:solidFill>
                <a:cs typeface="Arial" pitchFamily="34" charset="0"/>
              </a:rPr>
              <a:t>The jump is big - I found the jump the biggest in Chemistry. But we can try warning them until we're blue in the face. Year Eleven students don't listen to the warnings - they're 16, it's in their nature to ignore it all! If they're anything like my group of friends, we all generally agreed that we were the smartest in the year, and that A-Levels wouldn't be that much of a leap for us. However, it was”.</a:t>
            </a:r>
            <a:endParaRPr lang="en-GB" kern="0">
              <a:solidFill>
                <a:srgbClr val="0070C0"/>
              </a:solidFill>
              <a:cs typeface="Arial" pitchFamily="34" charset="0"/>
            </a:endParaRPr>
          </a:p>
          <a:p>
            <a:pPr>
              <a:buNone/>
            </a:pPr>
            <a:endParaRPr lang="en-GB"/>
          </a:p>
          <a:p>
            <a:endParaRPr lang="en-GB"/>
          </a:p>
          <a:p>
            <a:endParaRPr lang="en-GB"/>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8229600" cy="1143000"/>
          </a:xfrm>
        </p:spPr>
        <p:txBody>
          <a:bodyPr/>
          <a:lstStyle/>
          <a:p>
            <a:r>
              <a:rPr lang="en-GB"/>
              <a:t>Homework</a:t>
            </a:r>
          </a:p>
        </p:txBody>
      </p:sp>
      <p:sp>
        <p:nvSpPr>
          <p:cNvPr id="6" name="Content Placeholder 5"/>
          <p:cNvSpPr>
            <a:spLocks noGrp="1"/>
          </p:cNvSpPr>
          <p:nvPr>
            <p:ph sz="quarter" idx="4"/>
          </p:nvPr>
        </p:nvSpPr>
        <p:spPr>
          <a:xfrm>
            <a:off x="1871701" y="1376772"/>
            <a:ext cx="6815100" cy="4749391"/>
          </a:xfrm>
        </p:spPr>
        <p:txBody>
          <a:bodyPr>
            <a:normAutofit/>
          </a:bodyPr>
          <a:lstStyle/>
          <a:p>
            <a:r>
              <a:rPr lang="en-GB"/>
              <a:t>Hugely important for success</a:t>
            </a:r>
          </a:p>
          <a:p>
            <a:r>
              <a:rPr lang="en-GB"/>
              <a:t>Expect up to 5 hours per subject per week</a:t>
            </a:r>
          </a:p>
          <a:p>
            <a:r>
              <a:rPr lang="en-GB"/>
              <a:t>They will need a quiet and organised space at home</a:t>
            </a:r>
          </a:p>
          <a:p>
            <a:r>
              <a:rPr lang="en-GB"/>
              <a:t>Teachers will EXPECT it to be done (no detentions, Period 6 etc)</a:t>
            </a:r>
          </a:p>
          <a:p>
            <a:r>
              <a:rPr lang="en-GB"/>
              <a:t>There is no such thing as ‘no homework’ – always something they could be doing!</a:t>
            </a:r>
          </a:p>
          <a:p>
            <a:r>
              <a:rPr lang="en-GB"/>
              <a:t>Meeting deadlines and organisation are key elements of references</a:t>
            </a:r>
          </a:p>
          <a:p>
            <a:endParaRPr lang="en-GB"/>
          </a:p>
          <a:p>
            <a:endParaRPr lang="en-GB"/>
          </a:p>
        </p:txBody>
      </p:sp>
      <p:sp>
        <p:nvSpPr>
          <p:cNvPr id="4" name="TextBox 3"/>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21124098"/>
              </p:ext>
            </p:extLst>
          </p:nvPr>
        </p:nvGraphicFramePr>
        <p:xfrm>
          <a:off x="1524000" y="0"/>
          <a:ext cx="7620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4EBC04E-87CB-4B4A-9031-927F3DC52E9F}"/>
              </a:ext>
            </a:extLst>
          </p:cNvPr>
          <p:cNvSpPr txBox="1"/>
          <p:nvPr/>
        </p:nvSpPr>
        <p:spPr>
          <a:xfrm>
            <a:off x="8064388" y="0"/>
            <a:ext cx="1079612" cy="461665"/>
          </a:xfrm>
          <a:prstGeom prst="rect">
            <a:avLst/>
          </a:prstGeom>
          <a:noFill/>
        </p:spPr>
        <p:txBody>
          <a:bodyPr wrap="square" rtlCol="0">
            <a:spAutoFit/>
          </a:bodyPr>
          <a:lstStyle/>
          <a:p>
            <a:r>
              <a:rPr lang="en-GB">
                <a:solidFill>
                  <a:schemeClr val="bg1">
                    <a:lumMod val="95000"/>
                  </a:schemeClr>
                </a:solidFill>
              </a:rPr>
              <a:t>VAD</a:t>
            </a:r>
          </a:p>
        </p:txBody>
      </p:sp>
    </p:spTree>
    <p:extLst>
      <p:ext uri="{BB962C8B-B14F-4D97-AF65-F5344CB8AC3E}">
        <p14:creationId xmlns:p14="http://schemas.microsoft.com/office/powerpoint/2010/main" val="4255099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1B08CD0-9E1C-4F8D-A79E-BE69433C54AF}"/>
                                            </p:graphicEl>
                                          </p:spTgt>
                                        </p:tgtEl>
                                        <p:attrNameLst>
                                          <p:attrName>style.visibility</p:attrName>
                                        </p:attrNameLst>
                                      </p:cBhvr>
                                      <p:to>
                                        <p:strVal val="visible"/>
                                      </p:to>
                                    </p:set>
                                    <p:animEffect transition="in" filter="fade">
                                      <p:cBhvr>
                                        <p:cTn id="7" dur="2000"/>
                                        <p:tgtEl>
                                          <p:spTgt spid="3">
                                            <p:graphicEl>
                                              <a:dgm id="{F1B08CD0-9E1C-4F8D-A79E-BE69433C54A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C1AFB63D-BA9B-4420-ADBF-D8A4A20A0B50}"/>
                                            </p:graphicEl>
                                          </p:spTgt>
                                        </p:tgtEl>
                                        <p:attrNameLst>
                                          <p:attrName>style.visibility</p:attrName>
                                        </p:attrNameLst>
                                      </p:cBhvr>
                                      <p:to>
                                        <p:strVal val="visible"/>
                                      </p:to>
                                    </p:set>
                                    <p:animEffect transition="in" filter="fade">
                                      <p:cBhvr>
                                        <p:cTn id="12" dur="2000"/>
                                        <p:tgtEl>
                                          <p:spTgt spid="3">
                                            <p:graphicEl>
                                              <a:dgm id="{C1AFB63D-BA9B-4420-ADBF-D8A4A20A0B5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B98060BC-D100-41A9-AE5D-EA32BA3B7D7A}"/>
                                            </p:graphicEl>
                                          </p:spTgt>
                                        </p:tgtEl>
                                        <p:attrNameLst>
                                          <p:attrName>style.visibility</p:attrName>
                                        </p:attrNameLst>
                                      </p:cBhvr>
                                      <p:to>
                                        <p:strVal val="visible"/>
                                      </p:to>
                                    </p:set>
                                    <p:animEffect transition="in" filter="fade">
                                      <p:cBhvr>
                                        <p:cTn id="15" dur="2000"/>
                                        <p:tgtEl>
                                          <p:spTgt spid="3">
                                            <p:graphicEl>
                                              <a:dgm id="{B98060BC-D100-41A9-AE5D-EA32BA3B7D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7DA06AF1-22E2-4551-9CB2-53E95A4D2048}"/>
                                            </p:graphicEl>
                                          </p:spTgt>
                                        </p:tgtEl>
                                        <p:attrNameLst>
                                          <p:attrName>style.visibility</p:attrName>
                                        </p:attrNameLst>
                                      </p:cBhvr>
                                      <p:to>
                                        <p:strVal val="visible"/>
                                      </p:to>
                                    </p:set>
                                    <p:animEffect transition="in" filter="fade">
                                      <p:cBhvr>
                                        <p:cTn id="20" dur="2000"/>
                                        <p:tgtEl>
                                          <p:spTgt spid="3">
                                            <p:graphicEl>
                                              <a:dgm id="{7DA06AF1-22E2-4551-9CB2-53E95A4D204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CAA58EA1-A713-4D50-8961-4A8E66A7E18D}"/>
                                            </p:graphicEl>
                                          </p:spTgt>
                                        </p:tgtEl>
                                        <p:attrNameLst>
                                          <p:attrName>style.visibility</p:attrName>
                                        </p:attrNameLst>
                                      </p:cBhvr>
                                      <p:to>
                                        <p:strVal val="visible"/>
                                      </p:to>
                                    </p:set>
                                    <p:animEffect transition="in" filter="fade">
                                      <p:cBhvr>
                                        <p:cTn id="23" dur="2000"/>
                                        <p:tgtEl>
                                          <p:spTgt spid="3">
                                            <p:graphicEl>
                                              <a:dgm id="{CAA58EA1-A713-4D50-8961-4A8E66A7E18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4AA5912A-5BC9-4B71-A4E6-6B7819DE6454}"/>
                                            </p:graphicEl>
                                          </p:spTgt>
                                        </p:tgtEl>
                                        <p:attrNameLst>
                                          <p:attrName>style.visibility</p:attrName>
                                        </p:attrNameLst>
                                      </p:cBhvr>
                                      <p:to>
                                        <p:strVal val="visible"/>
                                      </p:to>
                                    </p:set>
                                    <p:animEffect transition="in" filter="fade">
                                      <p:cBhvr>
                                        <p:cTn id="28" dur="2000"/>
                                        <p:tgtEl>
                                          <p:spTgt spid="3">
                                            <p:graphicEl>
                                              <a:dgm id="{4AA5912A-5BC9-4B71-A4E6-6B7819DE645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92A838AB-CC53-44DA-A52D-0E4333CBA7BB}"/>
                                            </p:graphicEl>
                                          </p:spTgt>
                                        </p:tgtEl>
                                        <p:attrNameLst>
                                          <p:attrName>style.visibility</p:attrName>
                                        </p:attrNameLst>
                                      </p:cBhvr>
                                      <p:to>
                                        <p:strVal val="visible"/>
                                      </p:to>
                                    </p:set>
                                    <p:animEffect transition="in" filter="fade">
                                      <p:cBhvr>
                                        <p:cTn id="31" dur="2000"/>
                                        <p:tgtEl>
                                          <p:spTgt spid="3">
                                            <p:graphicEl>
                                              <a:dgm id="{92A838AB-CC53-44DA-A52D-0E4333CBA7B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graphicEl>
                                              <a:dgm id="{6911BDFF-61F1-4C67-A0C9-ACC08A121814}"/>
                                            </p:graphicEl>
                                          </p:spTgt>
                                        </p:tgtEl>
                                        <p:attrNameLst>
                                          <p:attrName>style.visibility</p:attrName>
                                        </p:attrNameLst>
                                      </p:cBhvr>
                                      <p:to>
                                        <p:strVal val="visible"/>
                                      </p:to>
                                    </p:set>
                                    <p:animEffect transition="in" filter="fade">
                                      <p:cBhvr>
                                        <p:cTn id="36" dur="2000"/>
                                        <p:tgtEl>
                                          <p:spTgt spid="3">
                                            <p:graphicEl>
                                              <a:dgm id="{6911BDFF-61F1-4C67-A0C9-ACC08A12181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graphicEl>
                                              <a:dgm id="{C41A75B7-38B3-4D63-888D-D94F8D0892C0}"/>
                                            </p:graphicEl>
                                          </p:spTgt>
                                        </p:tgtEl>
                                        <p:attrNameLst>
                                          <p:attrName>style.visibility</p:attrName>
                                        </p:attrNameLst>
                                      </p:cBhvr>
                                      <p:to>
                                        <p:strVal val="visible"/>
                                      </p:to>
                                    </p:set>
                                    <p:animEffect transition="in" filter="fade">
                                      <p:cBhvr>
                                        <p:cTn id="39" dur="2000"/>
                                        <p:tgtEl>
                                          <p:spTgt spid="3">
                                            <p:graphicEl>
                                              <a:dgm id="{C41A75B7-38B3-4D63-888D-D94F8D0892C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graphicEl>
                                              <a:dgm id="{6CC2E422-21D9-45DC-B473-62A27DC38C0A}"/>
                                            </p:graphicEl>
                                          </p:spTgt>
                                        </p:tgtEl>
                                        <p:attrNameLst>
                                          <p:attrName>style.visibility</p:attrName>
                                        </p:attrNameLst>
                                      </p:cBhvr>
                                      <p:to>
                                        <p:strVal val="visible"/>
                                      </p:to>
                                    </p:set>
                                    <p:animEffect transition="in" filter="fade">
                                      <p:cBhvr>
                                        <p:cTn id="44" dur="2000"/>
                                        <p:tgtEl>
                                          <p:spTgt spid="3">
                                            <p:graphicEl>
                                              <a:dgm id="{6CC2E422-21D9-45DC-B473-62A27DC38C0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graphicEl>
                                              <a:dgm id="{80A7A9E2-6CCA-4422-AF1B-5AFE4C2BAEAF}"/>
                                            </p:graphicEl>
                                          </p:spTgt>
                                        </p:tgtEl>
                                        <p:attrNameLst>
                                          <p:attrName>style.visibility</p:attrName>
                                        </p:attrNameLst>
                                      </p:cBhvr>
                                      <p:to>
                                        <p:strVal val="visible"/>
                                      </p:to>
                                    </p:set>
                                    <p:animEffect transition="in" filter="fade">
                                      <p:cBhvr>
                                        <p:cTn id="47" dur="2000"/>
                                        <p:tgtEl>
                                          <p:spTgt spid="3">
                                            <p:graphicEl>
                                              <a:dgm id="{80A7A9E2-6CCA-4422-AF1B-5AFE4C2BAE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heme/theme1.xml><?xml version="1.0" encoding="utf-8"?>
<a:theme xmlns:a="http://schemas.openxmlformats.org/drawingml/2006/main" name="LCS Sixth fo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09ed684-858f-4199-afac-1fd55b5790b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F6D2E3D82A1F42BD63EF1BC1C9E7AD" ma:contentTypeVersion="19" ma:contentTypeDescription="Create a new document." ma:contentTypeScope="" ma:versionID="71fea17e78449e09391364d6f70d0b79">
  <xsd:schema xmlns:xsd="http://www.w3.org/2001/XMLSchema" xmlns:xs="http://www.w3.org/2001/XMLSchema" xmlns:p="http://schemas.microsoft.com/office/2006/metadata/properties" xmlns:ns3="509ed684-858f-4199-afac-1fd55b5790b1" xmlns:ns4="cce42f4c-4810-409b-b6ee-5b7138b33ff1" targetNamespace="http://schemas.microsoft.com/office/2006/metadata/properties" ma:root="true" ma:fieldsID="c2fc103687dbe2a4c2321fb59d8312fa" ns3:_="" ns4:_="">
    <xsd:import namespace="509ed684-858f-4199-afac-1fd55b5790b1"/>
    <xsd:import namespace="cce42f4c-4810-409b-b6ee-5b7138b33ff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9ed684-858f-4199-afac-1fd55b5790b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e42f4c-4810-409b-b6ee-5b7138b33f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178D04-D49D-48FD-B40D-6CD289718A45}">
  <ds:schemaRefs>
    <ds:schemaRef ds:uri="http://schemas.microsoft.com/office/2006/metadata/properties"/>
    <ds:schemaRef ds:uri="http://www.w3.org/XML/1998/namespac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dcmitype/"/>
    <ds:schemaRef ds:uri="cce42f4c-4810-409b-b6ee-5b7138b33ff1"/>
    <ds:schemaRef ds:uri="509ed684-858f-4199-afac-1fd55b5790b1"/>
    <ds:schemaRef ds:uri="http://purl.org/dc/terms/"/>
  </ds:schemaRefs>
</ds:datastoreItem>
</file>

<file path=customXml/itemProps2.xml><?xml version="1.0" encoding="utf-8"?>
<ds:datastoreItem xmlns:ds="http://schemas.openxmlformats.org/officeDocument/2006/customXml" ds:itemID="{B5B1E8AD-1321-473D-82F6-75D4FC371B8E}">
  <ds:schemaRefs>
    <ds:schemaRef ds:uri="http://schemas.microsoft.com/sharepoint/v3/contenttype/forms"/>
  </ds:schemaRefs>
</ds:datastoreItem>
</file>

<file path=customXml/itemProps3.xml><?xml version="1.0" encoding="utf-8"?>
<ds:datastoreItem xmlns:ds="http://schemas.openxmlformats.org/officeDocument/2006/customXml" ds:itemID="{C5A01A95-2D53-4319-81E5-5B6914C24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9ed684-858f-4199-afac-1fd55b5790b1"/>
    <ds:schemaRef ds:uri="cce42f4c-4810-409b-b6ee-5b7138b33f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LCS Sixth form</Template>
  <TotalTime>141</TotalTime>
  <Words>1624</Words>
  <Application>Microsoft Office PowerPoint</Application>
  <PresentationFormat>On-screen Show (4:3)</PresentationFormat>
  <Paragraphs>203</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Arial</vt:lpstr>
      <vt:lpstr>Calibri</vt:lpstr>
      <vt:lpstr>Times New Roman</vt:lpstr>
      <vt:lpstr>Wingdings</vt:lpstr>
      <vt:lpstr>LCS Sixth form</vt:lpstr>
      <vt:lpstr>PowerPoint Presentation</vt:lpstr>
      <vt:lpstr>The purpose of this evening</vt:lpstr>
      <vt:lpstr>PowerPoint Presentation</vt:lpstr>
      <vt:lpstr>PowerPoint Presentation</vt:lpstr>
      <vt:lpstr>PowerPoint Presentation</vt:lpstr>
      <vt:lpstr>PowerPoint Presentation</vt:lpstr>
      <vt:lpstr>Transition from GCSE to A level</vt:lpstr>
      <vt:lpstr>Homework</vt:lpstr>
      <vt:lpstr>PowerPoint Presentation</vt:lpstr>
      <vt:lpstr>Independent/Home Study and CPD</vt:lpstr>
      <vt:lpstr>Year 12 CPD</vt:lpstr>
      <vt:lpstr>Year 12 CPD</vt:lpstr>
      <vt:lpstr>Year 12 CPD</vt:lpstr>
      <vt:lpstr>Year 12 CPD</vt:lpstr>
      <vt:lpstr>6th Form Mindset</vt:lpstr>
      <vt:lpstr>The Science of being a Sixth Form Parent</vt:lpstr>
      <vt:lpstr>Careers and UCAS</vt:lpstr>
      <vt:lpstr>Attendance and Punctuality</vt:lpstr>
      <vt:lpstr>Attendance Procedures…</vt:lpstr>
      <vt:lpstr>Go4Schools and ParentPay</vt:lpstr>
      <vt:lpstr>Monitoring and Intervention</vt:lpstr>
      <vt:lpstr>Post 16 Bursary</vt:lpstr>
      <vt:lpstr>Pastoral System and Wellbeing</vt:lpstr>
      <vt:lpstr>Dress Code</vt:lpstr>
      <vt:lpstr>PowerPoint Presentation</vt:lpstr>
      <vt:lpstr>PowerPoint Presentation</vt:lpstr>
      <vt:lpstr>Work Experience…</vt:lpstr>
      <vt:lpstr>Enrichment Programme</vt:lpstr>
      <vt:lpstr>LCS 6th Form Facilities</vt:lpstr>
      <vt:lpstr>Key Dates</vt:lpstr>
      <vt:lpstr>Any questions?</vt:lpstr>
    </vt:vector>
  </TitlesOfParts>
  <Company>Greater Nottingham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Application Process</dc:title>
  <dc:creator>Martin Gawith</dc:creator>
  <cp:lastModifiedBy>R. Archer</cp:lastModifiedBy>
  <cp:revision>2</cp:revision>
  <cp:lastPrinted>2025-09-10T11:46:36Z</cp:lastPrinted>
  <dcterms:created xsi:type="dcterms:W3CDTF">2002-10-12T21:25:56Z</dcterms:created>
  <dcterms:modified xsi:type="dcterms:W3CDTF">2025-09-12T07:59:21Z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0x0101008AF6D2E3D82A1F42BD63EF1BC1C9E7AD</vt:lpwstr>
  </property>
</Properties>
</file>